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58" r:id="rId11"/>
    <p:sldId id="269" r:id="rId12"/>
    <p:sldId id="270" r:id="rId13"/>
    <p:sldId id="271" r:id="rId14"/>
    <p:sldId id="272" r:id="rId15"/>
    <p:sldId id="275" r:id="rId16"/>
    <p:sldId id="276" r:id="rId17"/>
    <p:sldId id="274" r:id="rId18"/>
    <p:sldId id="273" r:id="rId19"/>
    <p:sldId id="278" r:id="rId20"/>
    <p:sldId id="277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D1BAB-7FC2-4048-909C-C167127D400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9B7D345-EB0F-4FD0-90C9-267A01258A22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Inclusión</a:t>
          </a:r>
        </a:p>
      </dgm:t>
    </dgm:pt>
    <dgm:pt modelId="{5F217132-A04D-4AA9-A4C6-74F3FBD9F741}" type="parTrans" cxnId="{8224A089-8BB3-48E5-96C1-980243071C6A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3DCCAD83-0C2F-4931-830C-0EA969C049D9}" type="sibTrans" cxnId="{8224A089-8BB3-48E5-96C1-980243071C6A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C75C9E3E-CAA7-4597-AB74-F3C1487FE0A9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Proceso que derriba las barreras que impiden la presencia, participación y el logro educativo de los alumnos</a:t>
          </a:r>
        </a:p>
      </dgm:t>
    </dgm:pt>
    <dgm:pt modelId="{6C4D9C3B-07A8-457A-A16D-A640272581BE}" type="parTrans" cxnId="{E3689FC4-0419-4F2E-8767-315E75D0895D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B42E973E-AB3B-4C69-A246-280347EBD593}" type="sibTrans" cxnId="{E3689FC4-0419-4F2E-8767-315E75D0895D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31D31B32-47D9-4B94-B233-672E3E4EE059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Equidad</a:t>
          </a:r>
        </a:p>
      </dgm:t>
    </dgm:pt>
    <dgm:pt modelId="{4E5C7189-895D-4FED-89FB-BE06FEA31DB2}" type="parTrans" cxnId="{9C39A923-0EBE-4D50-8320-1D790746A4DD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3085D609-CBA8-4D09-B6A2-B84AD303DC84}" type="sibTrans" cxnId="{9C39A923-0EBE-4D50-8320-1D790746A4DD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FF52A730-E4FD-4D20-8760-A5801A7F8D5C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Aseguramiento de la “justicia”: Las necesidades de todos los alumnos tienen la misma importancia</a:t>
          </a:r>
        </a:p>
      </dgm:t>
    </dgm:pt>
    <dgm:pt modelId="{50AAA11A-DE1D-44A6-8AE9-55CE9EE61C19}" type="parTrans" cxnId="{344CD77B-7D8E-432A-A9A3-5F00152322F4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C1752BD6-F4DE-4160-9C76-3A79BDBF0362}" type="sibTrans" cxnId="{344CD77B-7D8E-432A-A9A3-5F00152322F4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94EC2972-1674-4B4B-AAEC-A1018F9F8D12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Inclusión Social</a:t>
          </a:r>
        </a:p>
      </dgm:t>
    </dgm:pt>
    <dgm:pt modelId="{3458F5AD-C088-44E1-B86A-7D6D1B9D4255}" type="parTrans" cxnId="{11EEC806-9B4F-44CA-BA3D-D5E095FE3777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5F90A56D-3A98-4698-B7F5-9FA9F559620E}" type="sibTrans" cxnId="{11EEC806-9B4F-44CA-BA3D-D5E095FE3777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74D37023-0A0F-46D7-A2C8-70999568383B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Inclusión Educativa</a:t>
          </a:r>
        </a:p>
      </dgm:t>
    </dgm:pt>
    <dgm:pt modelId="{92CF7ED4-6AF3-49D9-9531-256FB9ABBC2F}" type="parTrans" cxnId="{14AED0D2-9AC3-4627-9EE4-B887F110D4EB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DC7C7705-E761-4500-BC62-DC81D829A9F9}" type="sibTrans" cxnId="{14AED0D2-9AC3-4627-9EE4-B887F110D4EB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45546FF4-157F-4D75-8DCE-BEA930517C65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El acceso a los servicios públicos y la toma de decisiones corresponde a todos</a:t>
          </a:r>
        </a:p>
      </dgm:t>
    </dgm:pt>
    <dgm:pt modelId="{33549AE1-0DAC-4E0C-85B2-E26629C508DB}" type="parTrans" cxnId="{28D7A5DA-E960-40B5-A96E-3892B6F18A07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6A5B6DF0-50FF-4A9D-987E-F9563826ED75}" type="sibTrans" cxnId="{28D7A5DA-E960-40B5-A96E-3892B6F18A07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32B2CCE3-3BCC-4F4B-92EA-65B8D6EC3808}">
      <dgm:prSet phldrT="[Texto]" custT="1"/>
      <dgm:spPr/>
      <dgm:t>
        <a:bodyPr/>
        <a:lstStyle/>
        <a:p>
          <a:pPr marL="177800" indent="-177800"/>
          <a:r>
            <a:rPr lang="es-MX" sz="1800" b="1" dirty="0">
              <a:solidFill>
                <a:schemeClr val="tx1"/>
              </a:solidFill>
            </a:rPr>
            <a:t>El acceso a oportunidades de aprendizaje para todos a lo largo de la vida</a:t>
          </a:r>
        </a:p>
      </dgm:t>
    </dgm:pt>
    <dgm:pt modelId="{C11F361F-56E0-4B07-A030-9C9B359FEA20}" type="parTrans" cxnId="{C9F4A82A-A48C-4F5D-9592-BDC9A3483634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BE49E92E-4408-4787-9328-1535C7AF1D04}" type="sibTrans" cxnId="{C9F4A82A-A48C-4F5D-9592-BDC9A3483634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81084083-6A3B-4A50-947F-900007E59BB4}">
      <dgm:prSet phldrT="[Texto]" custT="1"/>
      <dgm:spPr/>
      <dgm:t>
        <a:bodyPr/>
        <a:lstStyle/>
        <a:p>
          <a:pPr marL="531813" indent="-176213"/>
          <a:r>
            <a:rPr lang="es-MX" sz="1800" b="1" dirty="0">
              <a:solidFill>
                <a:schemeClr val="tx1"/>
              </a:solidFill>
            </a:rPr>
            <a:t>Acceso: Base de la inclusión, porque asegura la presencia de los alumnos</a:t>
          </a:r>
        </a:p>
      </dgm:t>
    </dgm:pt>
    <dgm:pt modelId="{70E07841-B5AD-4F18-ABB4-1510C2A466AB}" type="parTrans" cxnId="{994FC327-3E9C-459D-84C5-640845CD5A3B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AE6B2DC9-AF67-4A94-A5A7-8B09E08E7D50}" type="sibTrans" cxnId="{994FC327-3E9C-459D-84C5-640845CD5A3B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586F1953-A3F8-4252-B6EF-155FFE221088}">
      <dgm:prSet phldrT="[Texto]" custT="1"/>
      <dgm:spPr/>
      <dgm:t>
        <a:bodyPr/>
        <a:lstStyle/>
        <a:p>
          <a:pPr marL="450850" indent="-107950"/>
          <a:r>
            <a:rPr lang="es-MX" sz="1800" b="1" dirty="0">
              <a:solidFill>
                <a:schemeClr val="tx1"/>
              </a:solidFill>
            </a:rPr>
            <a:t> Participación: Requiere que los aprendices contribuyan activamente y decidan sobre sus oportunidades de aprendizaje</a:t>
          </a:r>
        </a:p>
      </dgm:t>
    </dgm:pt>
    <dgm:pt modelId="{7A36ECD0-DBD5-451E-9C1E-22330BF7D6A3}" type="parTrans" cxnId="{DF2D5035-A536-42D5-BFD9-A37A8D1B4143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3DB3CA74-8F45-40A4-BF53-9A76953A668E}" type="sibTrans" cxnId="{DF2D5035-A536-42D5-BFD9-A37A8D1B4143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572C5B12-214D-40FC-BF30-0364742C5D7B}">
      <dgm:prSet phldrT="[Texto]" custT="1"/>
      <dgm:spPr/>
      <dgm:t>
        <a:bodyPr/>
        <a:lstStyle/>
        <a:p>
          <a:pPr marL="531813" indent="-188913"/>
          <a:r>
            <a:rPr lang="es-MX" sz="1800" b="1" dirty="0">
              <a:solidFill>
                <a:schemeClr val="tx1"/>
              </a:solidFill>
            </a:rPr>
            <a:t>Involucramiento: Demanda que los aprendices sean constantes</a:t>
          </a:r>
        </a:p>
      </dgm:t>
    </dgm:pt>
    <dgm:pt modelId="{E64A09AD-CA97-478F-B5DF-FBB5827D9AF4}" type="parTrans" cxnId="{4C58BC83-1B80-49FF-B1A7-F10A89B1F4D8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EE22345C-6484-4FC6-B04C-22F5053A51E7}" type="sibTrans" cxnId="{4C58BC83-1B80-49FF-B1A7-F10A89B1F4D8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F032C2E2-565B-45EE-AA60-B76F480B004F}" type="pres">
      <dgm:prSet presAssocID="{531D1BAB-7FC2-4048-909C-C167127D4003}" presName="linear" presStyleCnt="0">
        <dgm:presLayoutVars>
          <dgm:animLvl val="lvl"/>
          <dgm:resizeHandles val="exact"/>
        </dgm:presLayoutVars>
      </dgm:prSet>
      <dgm:spPr/>
    </dgm:pt>
    <dgm:pt modelId="{DA1A6BB5-B903-4299-AEAF-FCEF6EC0D21F}" type="pres">
      <dgm:prSet presAssocID="{A9B7D345-EB0F-4FD0-90C9-267A01258A2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61B42B0-E6F9-4912-A87E-81579DE34BF4}" type="pres">
      <dgm:prSet presAssocID="{A9B7D345-EB0F-4FD0-90C9-267A01258A22}" presName="childText" presStyleLbl="revTx" presStyleIdx="0" presStyleCnt="4">
        <dgm:presLayoutVars>
          <dgm:bulletEnabled val="1"/>
        </dgm:presLayoutVars>
      </dgm:prSet>
      <dgm:spPr/>
    </dgm:pt>
    <dgm:pt modelId="{855D1DDB-9346-4F4C-A82E-0974B5B90818}" type="pres">
      <dgm:prSet presAssocID="{31D31B32-47D9-4B94-B233-672E3E4EE05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7484AE9-F2D8-457F-B490-6558B002E0DB}" type="pres">
      <dgm:prSet presAssocID="{31D31B32-47D9-4B94-B233-672E3E4EE059}" presName="childText" presStyleLbl="revTx" presStyleIdx="1" presStyleCnt="4">
        <dgm:presLayoutVars>
          <dgm:bulletEnabled val="1"/>
        </dgm:presLayoutVars>
      </dgm:prSet>
      <dgm:spPr/>
    </dgm:pt>
    <dgm:pt modelId="{4B759862-738D-4A64-B83B-1DA067C18B7B}" type="pres">
      <dgm:prSet presAssocID="{94EC2972-1674-4B4B-AAEC-A1018F9F8D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C38FCCF-9B94-4576-99B5-82E049042C8C}" type="pres">
      <dgm:prSet presAssocID="{94EC2972-1674-4B4B-AAEC-A1018F9F8D12}" presName="childText" presStyleLbl="revTx" presStyleIdx="2" presStyleCnt="4">
        <dgm:presLayoutVars>
          <dgm:bulletEnabled val="1"/>
        </dgm:presLayoutVars>
      </dgm:prSet>
      <dgm:spPr/>
    </dgm:pt>
    <dgm:pt modelId="{3474A3CD-27DB-42BD-96DA-8932F5158B86}" type="pres">
      <dgm:prSet presAssocID="{74D37023-0A0F-46D7-A2C8-70999568383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1766AE4-FC9C-4805-9CFD-911FE951D90B}" type="pres">
      <dgm:prSet presAssocID="{74D37023-0A0F-46D7-A2C8-70999568383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1EEC806-9B4F-44CA-BA3D-D5E095FE3777}" srcId="{531D1BAB-7FC2-4048-909C-C167127D4003}" destId="{94EC2972-1674-4B4B-AAEC-A1018F9F8D12}" srcOrd="2" destOrd="0" parTransId="{3458F5AD-C088-44E1-B86A-7D6D1B9D4255}" sibTransId="{5F90A56D-3A98-4698-B7F5-9FA9F559620E}"/>
    <dgm:cxn modelId="{9C39A923-0EBE-4D50-8320-1D790746A4DD}" srcId="{531D1BAB-7FC2-4048-909C-C167127D4003}" destId="{31D31B32-47D9-4B94-B233-672E3E4EE059}" srcOrd="1" destOrd="0" parTransId="{4E5C7189-895D-4FED-89FB-BE06FEA31DB2}" sibTransId="{3085D609-CBA8-4D09-B6A2-B84AD303DC84}"/>
    <dgm:cxn modelId="{994FC327-3E9C-459D-84C5-640845CD5A3B}" srcId="{32B2CCE3-3BCC-4F4B-92EA-65B8D6EC3808}" destId="{81084083-6A3B-4A50-947F-900007E59BB4}" srcOrd="0" destOrd="0" parTransId="{70E07841-B5AD-4F18-ABB4-1510C2A466AB}" sibTransId="{AE6B2DC9-AF67-4A94-A5A7-8B09E08E7D50}"/>
    <dgm:cxn modelId="{AA62B329-372F-492D-A09B-5455ABCDF79D}" type="presOf" srcId="{32B2CCE3-3BCC-4F4B-92EA-65B8D6EC3808}" destId="{F1766AE4-FC9C-4805-9CFD-911FE951D90B}" srcOrd="0" destOrd="0" presId="urn:microsoft.com/office/officeart/2005/8/layout/vList2"/>
    <dgm:cxn modelId="{C9F4A82A-A48C-4F5D-9592-BDC9A3483634}" srcId="{74D37023-0A0F-46D7-A2C8-70999568383B}" destId="{32B2CCE3-3BCC-4F4B-92EA-65B8D6EC3808}" srcOrd="0" destOrd="0" parTransId="{C11F361F-56E0-4B07-A030-9C9B359FEA20}" sibTransId="{BE49E92E-4408-4787-9328-1535C7AF1D04}"/>
    <dgm:cxn modelId="{DF2D5035-A536-42D5-BFD9-A37A8D1B4143}" srcId="{32B2CCE3-3BCC-4F4B-92EA-65B8D6EC3808}" destId="{586F1953-A3F8-4252-B6EF-155FFE221088}" srcOrd="1" destOrd="0" parTransId="{7A36ECD0-DBD5-451E-9C1E-22330BF7D6A3}" sibTransId="{3DB3CA74-8F45-40A4-BF53-9A76953A668E}"/>
    <dgm:cxn modelId="{C8AC3736-1D2D-41CA-8428-856FDCDFE54B}" type="presOf" srcId="{531D1BAB-7FC2-4048-909C-C167127D4003}" destId="{F032C2E2-565B-45EE-AA60-B76F480B004F}" srcOrd="0" destOrd="0" presId="urn:microsoft.com/office/officeart/2005/8/layout/vList2"/>
    <dgm:cxn modelId="{52DA5A77-DDF6-41D5-98E2-CE26A3962D75}" type="presOf" srcId="{45546FF4-157F-4D75-8DCE-BEA930517C65}" destId="{5C38FCCF-9B94-4576-99B5-82E049042C8C}" srcOrd="0" destOrd="0" presId="urn:microsoft.com/office/officeart/2005/8/layout/vList2"/>
    <dgm:cxn modelId="{344CD77B-7D8E-432A-A9A3-5F00152322F4}" srcId="{31D31B32-47D9-4B94-B233-672E3E4EE059}" destId="{FF52A730-E4FD-4D20-8760-A5801A7F8D5C}" srcOrd="0" destOrd="0" parTransId="{50AAA11A-DE1D-44A6-8AE9-55CE9EE61C19}" sibTransId="{C1752BD6-F4DE-4160-9C76-3A79BDBF0362}"/>
    <dgm:cxn modelId="{E48AAC7D-5BDE-4DE3-BD62-BA3C9A7CCAA1}" type="presOf" srcId="{586F1953-A3F8-4252-B6EF-155FFE221088}" destId="{F1766AE4-FC9C-4805-9CFD-911FE951D90B}" srcOrd="0" destOrd="2" presId="urn:microsoft.com/office/officeart/2005/8/layout/vList2"/>
    <dgm:cxn modelId="{DB5EE77F-D501-411F-A4D2-8CEFC1354CE9}" type="presOf" srcId="{81084083-6A3B-4A50-947F-900007E59BB4}" destId="{F1766AE4-FC9C-4805-9CFD-911FE951D90B}" srcOrd="0" destOrd="1" presId="urn:microsoft.com/office/officeart/2005/8/layout/vList2"/>
    <dgm:cxn modelId="{4C58BC83-1B80-49FF-B1A7-F10A89B1F4D8}" srcId="{32B2CCE3-3BCC-4F4B-92EA-65B8D6EC3808}" destId="{572C5B12-214D-40FC-BF30-0364742C5D7B}" srcOrd="2" destOrd="0" parTransId="{E64A09AD-CA97-478F-B5DF-FBB5827D9AF4}" sibTransId="{EE22345C-6484-4FC6-B04C-22F5053A51E7}"/>
    <dgm:cxn modelId="{8224A089-8BB3-48E5-96C1-980243071C6A}" srcId="{531D1BAB-7FC2-4048-909C-C167127D4003}" destId="{A9B7D345-EB0F-4FD0-90C9-267A01258A22}" srcOrd="0" destOrd="0" parTransId="{5F217132-A04D-4AA9-A4C6-74F3FBD9F741}" sibTransId="{3DCCAD83-0C2F-4931-830C-0EA969C049D9}"/>
    <dgm:cxn modelId="{AFB0D18C-2ED3-4195-9048-B172B6847A57}" type="presOf" srcId="{A9B7D345-EB0F-4FD0-90C9-267A01258A22}" destId="{DA1A6BB5-B903-4299-AEAF-FCEF6EC0D21F}" srcOrd="0" destOrd="0" presId="urn:microsoft.com/office/officeart/2005/8/layout/vList2"/>
    <dgm:cxn modelId="{598BF09D-E72F-42C2-92D7-D7CB14F60D61}" type="presOf" srcId="{94EC2972-1674-4B4B-AAEC-A1018F9F8D12}" destId="{4B759862-738D-4A64-B83B-1DA067C18B7B}" srcOrd="0" destOrd="0" presId="urn:microsoft.com/office/officeart/2005/8/layout/vList2"/>
    <dgm:cxn modelId="{80B079AD-3433-4CC6-8670-9C4E6B80E046}" type="presOf" srcId="{572C5B12-214D-40FC-BF30-0364742C5D7B}" destId="{F1766AE4-FC9C-4805-9CFD-911FE951D90B}" srcOrd="0" destOrd="3" presId="urn:microsoft.com/office/officeart/2005/8/layout/vList2"/>
    <dgm:cxn modelId="{2C3BABC3-10E6-41F6-887B-724C265F5486}" type="presOf" srcId="{74D37023-0A0F-46D7-A2C8-70999568383B}" destId="{3474A3CD-27DB-42BD-96DA-8932F5158B86}" srcOrd="0" destOrd="0" presId="urn:microsoft.com/office/officeart/2005/8/layout/vList2"/>
    <dgm:cxn modelId="{A69869C4-5DA8-4FFE-BD70-99D9941D6CE0}" type="presOf" srcId="{FF52A730-E4FD-4D20-8760-A5801A7F8D5C}" destId="{F7484AE9-F2D8-457F-B490-6558B002E0DB}" srcOrd="0" destOrd="0" presId="urn:microsoft.com/office/officeart/2005/8/layout/vList2"/>
    <dgm:cxn modelId="{E3689FC4-0419-4F2E-8767-315E75D0895D}" srcId="{A9B7D345-EB0F-4FD0-90C9-267A01258A22}" destId="{C75C9E3E-CAA7-4597-AB74-F3C1487FE0A9}" srcOrd="0" destOrd="0" parTransId="{6C4D9C3B-07A8-457A-A16D-A640272581BE}" sibTransId="{B42E973E-AB3B-4C69-A246-280347EBD593}"/>
    <dgm:cxn modelId="{14AED0D2-9AC3-4627-9EE4-B887F110D4EB}" srcId="{531D1BAB-7FC2-4048-909C-C167127D4003}" destId="{74D37023-0A0F-46D7-A2C8-70999568383B}" srcOrd="3" destOrd="0" parTransId="{92CF7ED4-6AF3-49D9-9531-256FB9ABBC2F}" sibTransId="{DC7C7705-E761-4500-BC62-DC81D829A9F9}"/>
    <dgm:cxn modelId="{C71ADED7-F0A2-4D2D-8EF4-1C88BE6A8BF1}" type="presOf" srcId="{31D31B32-47D9-4B94-B233-672E3E4EE059}" destId="{855D1DDB-9346-4F4C-A82E-0974B5B90818}" srcOrd="0" destOrd="0" presId="urn:microsoft.com/office/officeart/2005/8/layout/vList2"/>
    <dgm:cxn modelId="{28D7A5DA-E960-40B5-A96E-3892B6F18A07}" srcId="{94EC2972-1674-4B4B-AAEC-A1018F9F8D12}" destId="{45546FF4-157F-4D75-8DCE-BEA930517C65}" srcOrd="0" destOrd="0" parTransId="{33549AE1-0DAC-4E0C-85B2-E26629C508DB}" sibTransId="{6A5B6DF0-50FF-4A9D-987E-F9563826ED75}"/>
    <dgm:cxn modelId="{9D7EC9F7-6C59-4429-949D-42E2F9F6356A}" type="presOf" srcId="{C75C9E3E-CAA7-4597-AB74-F3C1487FE0A9}" destId="{961B42B0-E6F9-4912-A87E-81579DE34BF4}" srcOrd="0" destOrd="0" presId="urn:microsoft.com/office/officeart/2005/8/layout/vList2"/>
    <dgm:cxn modelId="{950DC645-E79A-4984-BC02-067B8C79D4FB}" type="presParOf" srcId="{F032C2E2-565B-45EE-AA60-B76F480B004F}" destId="{DA1A6BB5-B903-4299-AEAF-FCEF6EC0D21F}" srcOrd="0" destOrd="0" presId="urn:microsoft.com/office/officeart/2005/8/layout/vList2"/>
    <dgm:cxn modelId="{942675AC-6B60-4DAF-AD25-6073004035F1}" type="presParOf" srcId="{F032C2E2-565B-45EE-AA60-B76F480B004F}" destId="{961B42B0-E6F9-4912-A87E-81579DE34BF4}" srcOrd="1" destOrd="0" presId="urn:microsoft.com/office/officeart/2005/8/layout/vList2"/>
    <dgm:cxn modelId="{CEE50623-228D-4672-A957-28D8D7D9826E}" type="presParOf" srcId="{F032C2E2-565B-45EE-AA60-B76F480B004F}" destId="{855D1DDB-9346-4F4C-A82E-0974B5B90818}" srcOrd="2" destOrd="0" presId="urn:microsoft.com/office/officeart/2005/8/layout/vList2"/>
    <dgm:cxn modelId="{88D11F6E-D657-4841-AF7E-E0D3220048CD}" type="presParOf" srcId="{F032C2E2-565B-45EE-AA60-B76F480B004F}" destId="{F7484AE9-F2D8-457F-B490-6558B002E0DB}" srcOrd="3" destOrd="0" presId="urn:microsoft.com/office/officeart/2005/8/layout/vList2"/>
    <dgm:cxn modelId="{B87BEC15-E52A-42D6-83CC-9441C7A5267E}" type="presParOf" srcId="{F032C2E2-565B-45EE-AA60-B76F480B004F}" destId="{4B759862-738D-4A64-B83B-1DA067C18B7B}" srcOrd="4" destOrd="0" presId="urn:microsoft.com/office/officeart/2005/8/layout/vList2"/>
    <dgm:cxn modelId="{13F7B5F6-FB75-403D-8272-9AFD5EEEDDDB}" type="presParOf" srcId="{F032C2E2-565B-45EE-AA60-B76F480B004F}" destId="{5C38FCCF-9B94-4576-99B5-82E049042C8C}" srcOrd="5" destOrd="0" presId="urn:microsoft.com/office/officeart/2005/8/layout/vList2"/>
    <dgm:cxn modelId="{0C27AFCB-1FB7-4F82-A041-FA65AB55A31A}" type="presParOf" srcId="{F032C2E2-565B-45EE-AA60-B76F480B004F}" destId="{3474A3CD-27DB-42BD-96DA-8932F5158B86}" srcOrd="6" destOrd="0" presId="urn:microsoft.com/office/officeart/2005/8/layout/vList2"/>
    <dgm:cxn modelId="{E26DBB25-EA40-41F5-88B8-BD6045F8B041}" type="presParOf" srcId="{F032C2E2-565B-45EE-AA60-B76F480B004F}" destId="{F1766AE4-FC9C-4805-9CFD-911FE951D90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B6E34-6727-4BAF-A5E8-AC42F344574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6D69685-3A9F-4E8A-A587-9A52A686617A}">
      <dgm:prSet phldrT="[Texto]" custT="1"/>
      <dgm:spPr/>
      <dgm:t>
        <a:bodyPr/>
        <a:lstStyle/>
        <a:p>
          <a:pPr algn="just"/>
          <a:r>
            <a:rPr lang="es-MX" sz="1600" dirty="0">
              <a:solidFill>
                <a:schemeClr val="tx1"/>
              </a:solidFill>
              <a:latin typeface="Bahnschrift" panose="020B0502040204020203" pitchFamily="34" charset="0"/>
            </a:rPr>
            <a:t>Reconocer la diversidad y las diferencias.</a:t>
          </a:r>
        </a:p>
      </dgm:t>
    </dgm:pt>
    <dgm:pt modelId="{D3BDBD23-97A4-4F59-8666-81C66AB06259}" type="parTrans" cxnId="{E8E8B10A-A6D5-4D16-B755-5429494B09E8}">
      <dgm:prSet/>
      <dgm:spPr/>
      <dgm:t>
        <a:bodyPr/>
        <a:lstStyle/>
        <a:p>
          <a:pPr algn="just"/>
          <a:endParaRPr lang="es-MX" sz="16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548C9526-AC96-479D-8A93-C9A32945F3EF}" type="sibTrans" cxnId="{E8E8B10A-A6D5-4D16-B755-5429494B09E8}">
      <dgm:prSet/>
      <dgm:spPr/>
      <dgm:t>
        <a:bodyPr/>
        <a:lstStyle/>
        <a:p>
          <a:pPr algn="just"/>
          <a:endParaRPr lang="es-MX" sz="16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137038C2-FF8E-4C9D-9483-6D62073668DE}">
      <dgm:prSet custT="1"/>
      <dgm:spPr/>
      <dgm:t>
        <a:bodyPr/>
        <a:lstStyle/>
        <a:p>
          <a:pPr algn="just"/>
          <a:r>
            <a:rPr lang="es-MX" sz="1600" dirty="0">
              <a:solidFill>
                <a:schemeClr val="tx1"/>
              </a:solidFill>
              <a:latin typeface="Bahnschrift" panose="020B0502040204020203" pitchFamily="34" charset="0"/>
            </a:rPr>
            <a:t>Identificar las Mejores Prácticas de las Escuelas para incluir a todos y todas.</a:t>
          </a:r>
        </a:p>
      </dgm:t>
    </dgm:pt>
    <dgm:pt modelId="{1DC6D3F3-D6A8-4D72-8FD2-93DD18BECCAB}" type="parTrans" cxnId="{C7B00334-D232-409F-AF79-7B6DEB7107E0}">
      <dgm:prSet/>
      <dgm:spPr/>
      <dgm:t>
        <a:bodyPr/>
        <a:lstStyle/>
        <a:p>
          <a:pPr algn="just"/>
          <a:endParaRPr lang="es-MX" sz="16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90A1DC0F-90EA-46AB-8FB4-FCEDBCF303F8}" type="sibTrans" cxnId="{C7B00334-D232-409F-AF79-7B6DEB7107E0}">
      <dgm:prSet/>
      <dgm:spPr/>
      <dgm:t>
        <a:bodyPr/>
        <a:lstStyle/>
        <a:p>
          <a:pPr algn="just"/>
          <a:endParaRPr lang="es-MX" sz="16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182F2B2B-1B4E-4869-9C9D-4C8B5009A13E}">
      <dgm:prSet custT="1"/>
      <dgm:spPr/>
      <dgm:t>
        <a:bodyPr/>
        <a:lstStyle/>
        <a:p>
          <a:pPr algn="just"/>
          <a:r>
            <a:rPr lang="es-MX" sz="1600" dirty="0">
              <a:solidFill>
                <a:schemeClr val="tx1"/>
              </a:solidFill>
              <a:latin typeface="Bahnschrift" panose="020B0502040204020203" pitchFamily="34" charset="0"/>
            </a:rPr>
            <a:t>Formarnos en Pedagogías de la Inclusión y Aprendizajes del S.XXI.</a:t>
          </a:r>
        </a:p>
      </dgm:t>
    </dgm:pt>
    <dgm:pt modelId="{58C28ECB-A895-407B-A69D-3BF5B7776C56}" type="parTrans" cxnId="{B296F3F4-5E2C-42F2-923B-926C8B2F15FB}">
      <dgm:prSet/>
      <dgm:spPr/>
      <dgm:t>
        <a:bodyPr/>
        <a:lstStyle/>
        <a:p>
          <a:pPr algn="just"/>
          <a:endParaRPr lang="es-MX" sz="16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3EC15474-CE86-4E62-947C-4F4CE903866A}" type="sibTrans" cxnId="{B296F3F4-5E2C-42F2-923B-926C8B2F15FB}">
      <dgm:prSet/>
      <dgm:spPr/>
      <dgm:t>
        <a:bodyPr/>
        <a:lstStyle/>
        <a:p>
          <a:pPr algn="just"/>
          <a:endParaRPr lang="es-MX" sz="16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E6CD5177-D52E-40D5-A5FD-E93244E08725}">
      <dgm:prSet custT="1"/>
      <dgm:spPr/>
      <dgm:t>
        <a:bodyPr/>
        <a:lstStyle/>
        <a:p>
          <a:pPr algn="just"/>
          <a:r>
            <a:rPr lang="es-MX" sz="1600" dirty="0">
              <a:solidFill>
                <a:schemeClr val="tx1"/>
              </a:solidFill>
              <a:latin typeface="Bahnschrift" panose="020B0502040204020203" pitchFamily="34" charset="0"/>
            </a:rPr>
            <a:t>Profundizar en la investigación sobre los grupos de población excluidos o en riesgo de exclusión.</a:t>
          </a:r>
        </a:p>
      </dgm:t>
    </dgm:pt>
    <dgm:pt modelId="{DD332B18-62A1-4652-BF4C-1FF67CC74F6F}" type="parTrans" cxnId="{BA136B58-A32F-4559-AC71-7F2A97CE0BC8}">
      <dgm:prSet/>
      <dgm:spPr/>
      <dgm:t>
        <a:bodyPr/>
        <a:lstStyle/>
        <a:p>
          <a:pPr algn="just"/>
          <a:endParaRPr lang="es-MX" sz="16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02FBE5A9-5B79-4FA9-88F8-C73B378D3F24}" type="sibTrans" cxnId="{BA136B58-A32F-4559-AC71-7F2A97CE0BC8}">
      <dgm:prSet/>
      <dgm:spPr/>
      <dgm:t>
        <a:bodyPr/>
        <a:lstStyle/>
        <a:p>
          <a:pPr algn="just"/>
          <a:endParaRPr lang="es-MX" sz="16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920DFC33-BCDA-414E-8070-1106AA0E878B}">
      <dgm:prSet custT="1"/>
      <dgm:spPr/>
      <dgm:t>
        <a:bodyPr/>
        <a:lstStyle/>
        <a:p>
          <a:pPr algn="just"/>
          <a:r>
            <a:rPr lang="es-MX" sz="1600" dirty="0">
              <a:solidFill>
                <a:schemeClr val="tx1"/>
              </a:solidFill>
              <a:latin typeface="Bahnschrift" panose="020B0502040204020203" pitchFamily="34" charset="0"/>
            </a:rPr>
            <a:t>Sistemas Educativos que impulsan y protegen la innovación de procesos y prácticas con pleno respeto a los profesionales de la educación y a la diversidad.</a:t>
          </a:r>
        </a:p>
      </dgm:t>
    </dgm:pt>
    <dgm:pt modelId="{4C44882C-B148-464D-9B04-46A592A59EC0}" type="parTrans" cxnId="{3C8F0608-B1C3-420E-8526-0B9B90466374}">
      <dgm:prSet/>
      <dgm:spPr/>
      <dgm:t>
        <a:bodyPr/>
        <a:lstStyle/>
        <a:p>
          <a:pPr algn="just"/>
          <a:endParaRPr lang="es-MX" sz="16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C0391ACE-946E-4637-91FC-A3180C642E42}" type="sibTrans" cxnId="{3C8F0608-B1C3-420E-8526-0B9B90466374}">
      <dgm:prSet/>
      <dgm:spPr/>
      <dgm:t>
        <a:bodyPr/>
        <a:lstStyle/>
        <a:p>
          <a:pPr algn="just"/>
          <a:endParaRPr lang="es-MX" sz="160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11C89136-C944-47E1-9470-DA4545FE151B}" type="pres">
      <dgm:prSet presAssocID="{B0DB6E34-6727-4BAF-A5E8-AC42F3445740}" presName="Name0" presStyleCnt="0">
        <dgm:presLayoutVars>
          <dgm:chMax val="7"/>
          <dgm:chPref val="7"/>
          <dgm:dir/>
        </dgm:presLayoutVars>
      </dgm:prSet>
      <dgm:spPr/>
    </dgm:pt>
    <dgm:pt modelId="{AC1885A3-3D52-4022-9CD6-A7D316B59775}" type="pres">
      <dgm:prSet presAssocID="{B0DB6E34-6727-4BAF-A5E8-AC42F3445740}" presName="Name1" presStyleCnt="0"/>
      <dgm:spPr/>
    </dgm:pt>
    <dgm:pt modelId="{E4647A43-7C46-4801-A32F-0854D5D8EAC9}" type="pres">
      <dgm:prSet presAssocID="{B0DB6E34-6727-4BAF-A5E8-AC42F3445740}" presName="cycle" presStyleCnt="0"/>
      <dgm:spPr/>
    </dgm:pt>
    <dgm:pt modelId="{06E1B671-A4B1-4412-A763-65676AAEAA69}" type="pres">
      <dgm:prSet presAssocID="{B0DB6E34-6727-4BAF-A5E8-AC42F3445740}" presName="srcNode" presStyleLbl="node1" presStyleIdx="0" presStyleCnt="5"/>
      <dgm:spPr/>
    </dgm:pt>
    <dgm:pt modelId="{E7F7D448-0ACB-415F-86CD-F1BA9E9AB7E9}" type="pres">
      <dgm:prSet presAssocID="{B0DB6E34-6727-4BAF-A5E8-AC42F3445740}" presName="conn" presStyleLbl="parChTrans1D2" presStyleIdx="0" presStyleCnt="1"/>
      <dgm:spPr/>
    </dgm:pt>
    <dgm:pt modelId="{04FCEA20-4695-45C8-8383-06173F06F432}" type="pres">
      <dgm:prSet presAssocID="{B0DB6E34-6727-4BAF-A5E8-AC42F3445740}" presName="extraNode" presStyleLbl="node1" presStyleIdx="0" presStyleCnt="5"/>
      <dgm:spPr/>
    </dgm:pt>
    <dgm:pt modelId="{8F2AE244-B15B-4C45-BA98-2C3F4CD39832}" type="pres">
      <dgm:prSet presAssocID="{B0DB6E34-6727-4BAF-A5E8-AC42F3445740}" presName="dstNode" presStyleLbl="node1" presStyleIdx="0" presStyleCnt="5"/>
      <dgm:spPr/>
    </dgm:pt>
    <dgm:pt modelId="{2BA38CBD-AC16-456D-BF48-1FD0615B8B86}" type="pres">
      <dgm:prSet presAssocID="{76D69685-3A9F-4E8A-A587-9A52A686617A}" presName="text_1" presStyleLbl="node1" presStyleIdx="0" presStyleCnt="5">
        <dgm:presLayoutVars>
          <dgm:bulletEnabled val="1"/>
        </dgm:presLayoutVars>
      </dgm:prSet>
      <dgm:spPr/>
    </dgm:pt>
    <dgm:pt modelId="{5E05C6C4-4667-4473-A095-474729A46EB9}" type="pres">
      <dgm:prSet presAssocID="{76D69685-3A9F-4E8A-A587-9A52A686617A}" presName="accent_1" presStyleCnt="0"/>
      <dgm:spPr/>
    </dgm:pt>
    <dgm:pt modelId="{501A5806-B5E4-4547-B06A-E86A991CBBB4}" type="pres">
      <dgm:prSet presAssocID="{76D69685-3A9F-4E8A-A587-9A52A686617A}" presName="accentRepeatNode" presStyleLbl="solidFgAcc1" presStyleIdx="0" presStyleCnt="5"/>
      <dgm:spPr/>
    </dgm:pt>
    <dgm:pt modelId="{01F04F94-0530-48A3-B47F-2CC4A2789542}" type="pres">
      <dgm:prSet presAssocID="{137038C2-FF8E-4C9D-9483-6D62073668DE}" presName="text_2" presStyleLbl="node1" presStyleIdx="1" presStyleCnt="5">
        <dgm:presLayoutVars>
          <dgm:bulletEnabled val="1"/>
        </dgm:presLayoutVars>
      </dgm:prSet>
      <dgm:spPr/>
    </dgm:pt>
    <dgm:pt modelId="{FC86AA3B-A9AF-4B63-BF1F-4D72FBB458D2}" type="pres">
      <dgm:prSet presAssocID="{137038C2-FF8E-4C9D-9483-6D62073668DE}" presName="accent_2" presStyleCnt="0"/>
      <dgm:spPr/>
    </dgm:pt>
    <dgm:pt modelId="{63B4E29B-3E6C-4253-A82B-7BBBB36B5B04}" type="pres">
      <dgm:prSet presAssocID="{137038C2-FF8E-4C9D-9483-6D62073668DE}" presName="accentRepeatNode" presStyleLbl="solidFgAcc1" presStyleIdx="1" presStyleCnt="5"/>
      <dgm:spPr/>
    </dgm:pt>
    <dgm:pt modelId="{CAAF073E-297C-442A-9BBF-474B7270FD75}" type="pres">
      <dgm:prSet presAssocID="{182F2B2B-1B4E-4869-9C9D-4C8B5009A13E}" presName="text_3" presStyleLbl="node1" presStyleIdx="2" presStyleCnt="5">
        <dgm:presLayoutVars>
          <dgm:bulletEnabled val="1"/>
        </dgm:presLayoutVars>
      </dgm:prSet>
      <dgm:spPr/>
    </dgm:pt>
    <dgm:pt modelId="{C90AFFF4-3563-46BB-9B40-1AEEA0C8E931}" type="pres">
      <dgm:prSet presAssocID="{182F2B2B-1B4E-4869-9C9D-4C8B5009A13E}" presName="accent_3" presStyleCnt="0"/>
      <dgm:spPr/>
    </dgm:pt>
    <dgm:pt modelId="{BAEA546E-E934-4DC8-AAEA-D6A300736D95}" type="pres">
      <dgm:prSet presAssocID="{182F2B2B-1B4E-4869-9C9D-4C8B5009A13E}" presName="accentRepeatNode" presStyleLbl="solidFgAcc1" presStyleIdx="2" presStyleCnt="5"/>
      <dgm:spPr/>
    </dgm:pt>
    <dgm:pt modelId="{A4AF48D1-AB21-40E9-9CBD-472A1C65D68E}" type="pres">
      <dgm:prSet presAssocID="{E6CD5177-D52E-40D5-A5FD-E93244E08725}" presName="text_4" presStyleLbl="node1" presStyleIdx="3" presStyleCnt="5">
        <dgm:presLayoutVars>
          <dgm:bulletEnabled val="1"/>
        </dgm:presLayoutVars>
      </dgm:prSet>
      <dgm:spPr/>
    </dgm:pt>
    <dgm:pt modelId="{1DE4FED2-0211-4AE9-8255-5E37F6D975B5}" type="pres">
      <dgm:prSet presAssocID="{E6CD5177-D52E-40D5-A5FD-E93244E08725}" presName="accent_4" presStyleCnt="0"/>
      <dgm:spPr/>
    </dgm:pt>
    <dgm:pt modelId="{16B4C49B-EA65-4125-9F66-2317BDF0A37C}" type="pres">
      <dgm:prSet presAssocID="{E6CD5177-D52E-40D5-A5FD-E93244E08725}" presName="accentRepeatNode" presStyleLbl="solidFgAcc1" presStyleIdx="3" presStyleCnt="5"/>
      <dgm:spPr/>
    </dgm:pt>
    <dgm:pt modelId="{983B2159-0BB9-47AE-87E1-A644D8D9309F}" type="pres">
      <dgm:prSet presAssocID="{920DFC33-BCDA-414E-8070-1106AA0E878B}" presName="text_5" presStyleLbl="node1" presStyleIdx="4" presStyleCnt="5">
        <dgm:presLayoutVars>
          <dgm:bulletEnabled val="1"/>
        </dgm:presLayoutVars>
      </dgm:prSet>
      <dgm:spPr/>
    </dgm:pt>
    <dgm:pt modelId="{E8C0ACC5-C43A-41B0-8C92-D59314399A11}" type="pres">
      <dgm:prSet presAssocID="{920DFC33-BCDA-414E-8070-1106AA0E878B}" presName="accent_5" presStyleCnt="0"/>
      <dgm:spPr/>
    </dgm:pt>
    <dgm:pt modelId="{274FA510-0C46-4B75-BF77-5983E541D9F1}" type="pres">
      <dgm:prSet presAssocID="{920DFC33-BCDA-414E-8070-1106AA0E878B}" presName="accentRepeatNode" presStyleLbl="solidFgAcc1" presStyleIdx="4" presStyleCnt="5"/>
      <dgm:spPr/>
    </dgm:pt>
  </dgm:ptLst>
  <dgm:cxnLst>
    <dgm:cxn modelId="{3C8F0608-B1C3-420E-8526-0B9B90466374}" srcId="{B0DB6E34-6727-4BAF-A5E8-AC42F3445740}" destId="{920DFC33-BCDA-414E-8070-1106AA0E878B}" srcOrd="4" destOrd="0" parTransId="{4C44882C-B148-464D-9B04-46A592A59EC0}" sibTransId="{C0391ACE-946E-4637-91FC-A3180C642E42}"/>
    <dgm:cxn modelId="{E8E8B10A-A6D5-4D16-B755-5429494B09E8}" srcId="{B0DB6E34-6727-4BAF-A5E8-AC42F3445740}" destId="{76D69685-3A9F-4E8A-A587-9A52A686617A}" srcOrd="0" destOrd="0" parTransId="{D3BDBD23-97A4-4F59-8666-81C66AB06259}" sibTransId="{548C9526-AC96-479D-8A93-C9A32945F3EF}"/>
    <dgm:cxn modelId="{13E4BB30-44E0-4C27-A97B-8F7BD361BA2D}" type="presOf" srcId="{137038C2-FF8E-4C9D-9483-6D62073668DE}" destId="{01F04F94-0530-48A3-B47F-2CC4A2789542}" srcOrd="0" destOrd="0" presId="urn:microsoft.com/office/officeart/2008/layout/VerticalCurvedList"/>
    <dgm:cxn modelId="{C5246732-DA78-43D3-945A-72A6A8A8F1DE}" type="presOf" srcId="{B0DB6E34-6727-4BAF-A5E8-AC42F3445740}" destId="{11C89136-C944-47E1-9470-DA4545FE151B}" srcOrd="0" destOrd="0" presId="urn:microsoft.com/office/officeart/2008/layout/VerticalCurvedList"/>
    <dgm:cxn modelId="{C7B00334-D232-409F-AF79-7B6DEB7107E0}" srcId="{B0DB6E34-6727-4BAF-A5E8-AC42F3445740}" destId="{137038C2-FF8E-4C9D-9483-6D62073668DE}" srcOrd="1" destOrd="0" parTransId="{1DC6D3F3-D6A8-4D72-8FD2-93DD18BECCAB}" sibTransId="{90A1DC0F-90EA-46AB-8FB4-FCEDBCF303F8}"/>
    <dgm:cxn modelId="{BA136B58-A32F-4559-AC71-7F2A97CE0BC8}" srcId="{B0DB6E34-6727-4BAF-A5E8-AC42F3445740}" destId="{E6CD5177-D52E-40D5-A5FD-E93244E08725}" srcOrd="3" destOrd="0" parTransId="{DD332B18-62A1-4652-BF4C-1FF67CC74F6F}" sibTransId="{02FBE5A9-5B79-4FA9-88F8-C73B378D3F24}"/>
    <dgm:cxn modelId="{7826979F-692B-4A03-889E-22C3293D4471}" type="presOf" srcId="{76D69685-3A9F-4E8A-A587-9A52A686617A}" destId="{2BA38CBD-AC16-456D-BF48-1FD0615B8B86}" srcOrd="0" destOrd="0" presId="urn:microsoft.com/office/officeart/2008/layout/VerticalCurvedList"/>
    <dgm:cxn modelId="{3AA577A6-C25E-4D1E-B7ED-F4AEC024B51F}" type="presOf" srcId="{E6CD5177-D52E-40D5-A5FD-E93244E08725}" destId="{A4AF48D1-AB21-40E9-9CBD-472A1C65D68E}" srcOrd="0" destOrd="0" presId="urn:microsoft.com/office/officeart/2008/layout/VerticalCurvedList"/>
    <dgm:cxn modelId="{41D051AB-B149-46CC-8B04-A09E92AC5D22}" type="presOf" srcId="{920DFC33-BCDA-414E-8070-1106AA0E878B}" destId="{983B2159-0BB9-47AE-87E1-A644D8D9309F}" srcOrd="0" destOrd="0" presId="urn:microsoft.com/office/officeart/2008/layout/VerticalCurvedList"/>
    <dgm:cxn modelId="{C3D557AE-6783-4E16-8B4D-3CAAB827CDB4}" type="presOf" srcId="{182F2B2B-1B4E-4869-9C9D-4C8B5009A13E}" destId="{CAAF073E-297C-442A-9BBF-474B7270FD75}" srcOrd="0" destOrd="0" presId="urn:microsoft.com/office/officeart/2008/layout/VerticalCurvedList"/>
    <dgm:cxn modelId="{76A42AE0-B85A-4373-83E8-B1B127E228F4}" type="presOf" srcId="{548C9526-AC96-479D-8A93-C9A32945F3EF}" destId="{E7F7D448-0ACB-415F-86CD-F1BA9E9AB7E9}" srcOrd="0" destOrd="0" presId="urn:microsoft.com/office/officeart/2008/layout/VerticalCurvedList"/>
    <dgm:cxn modelId="{B296F3F4-5E2C-42F2-923B-926C8B2F15FB}" srcId="{B0DB6E34-6727-4BAF-A5E8-AC42F3445740}" destId="{182F2B2B-1B4E-4869-9C9D-4C8B5009A13E}" srcOrd="2" destOrd="0" parTransId="{58C28ECB-A895-407B-A69D-3BF5B7776C56}" sibTransId="{3EC15474-CE86-4E62-947C-4F4CE903866A}"/>
    <dgm:cxn modelId="{0AB90388-3FBF-4D17-B508-94825A0BB95E}" type="presParOf" srcId="{11C89136-C944-47E1-9470-DA4545FE151B}" destId="{AC1885A3-3D52-4022-9CD6-A7D316B59775}" srcOrd="0" destOrd="0" presId="urn:microsoft.com/office/officeart/2008/layout/VerticalCurvedList"/>
    <dgm:cxn modelId="{8AB2EDC1-9FCF-4C2D-8969-CD2DAFE83DC5}" type="presParOf" srcId="{AC1885A3-3D52-4022-9CD6-A7D316B59775}" destId="{E4647A43-7C46-4801-A32F-0854D5D8EAC9}" srcOrd="0" destOrd="0" presId="urn:microsoft.com/office/officeart/2008/layout/VerticalCurvedList"/>
    <dgm:cxn modelId="{C1C750D6-AA3B-493C-869C-E4FAFCD94DE5}" type="presParOf" srcId="{E4647A43-7C46-4801-A32F-0854D5D8EAC9}" destId="{06E1B671-A4B1-4412-A763-65676AAEAA69}" srcOrd="0" destOrd="0" presId="urn:microsoft.com/office/officeart/2008/layout/VerticalCurvedList"/>
    <dgm:cxn modelId="{B444771F-E4E6-4696-8A6E-0C7C707EFE66}" type="presParOf" srcId="{E4647A43-7C46-4801-A32F-0854D5D8EAC9}" destId="{E7F7D448-0ACB-415F-86CD-F1BA9E9AB7E9}" srcOrd="1" destOrd="0" presId="urn:microsoft.com/office/officeart/2008/layout/VerticalCurvedList"/>
    <dgm:cxn modelId="{A3B3212D-7BA7-41D6-B890-30D5E7C38066}" type="presParOf" srcId="{E4647A43-7C46-4801-A32F-0854D5D8EAC9}" destId="{04FCEA20-4695-45C8-8383-06173F06F432}" srcOrd="2" destOrd="0" presId="urn:microsoft.com/office/officeart/2008/layout/VerticalCurvedList"/>
    <dgm:cxn modelId="{950518F6-3E3D-46FF-994A-A6ADA6339631}" type="presParOf" srcId="{E4647A43-7C46-4801-A32F-0854D5D8EAC9}" destId="{8F2AE244-B15B-4C45-BA98-2C3F4CD39832}" srcOrd="3" destOrd="0" presId="urn:microsoft.com/office/officeart/2008/layout/VerticalCurvedList"/>
    <dgm:cxn modelId="{22F3869A-A633-4E45-A39C-94CD033DD6A5}" type="presParOf" srcId="{AC1885A3-3D52-4022-9CD6-A7D316B59775}" destId="{2BA38CBD-AC16-456D-BF48-1FD0615B8B86}" srcOrd="1" destOrd="0" presId="urn:microsoft.com/office/officeart/2008/layout/VerticalCurvedList"/>
    <dgm:cxn modelId="{CEC371D3-0B32-4196-933B-05474015A25C}" type="presParOf" srcId="{AC1885A3-3D52-4022-9CD6-A7D316B59775}" destId="{5E05C6C4-4667-4473-A095-474729A46EB9}" srcOrd="2" destOrd="0" presId="urn:microsoft.com/office/officeart/2008/layout/VerticalCurvedList"/>
    <dgm:cxn modelId="{082BED95-A389-4327-85DA-A4D0B9383293}" type="presParOf" srcId="{5E05C6C4-4667-4473-A095-474729A46EB9}" destId="{501A5806-B5E4-4547-B06A-E86A991CBBB4}" srcOrd="0" destOrd="0" presId="urn:microsoft.com/office/officeart/2008/layout/VerticalCurvedList"/>
    <dgm:cxn modelId="{13FA4532-CC82-430A-9C06-50788093E327}" type="presParOf" srcId="{AC1885A3-3D52-4022-9CD6-A7D316B59775}" destId="{01F04F94-0530-48A3-B47F-2CC4A2789542}" srcOrd="3" destOrd="0" presId="urn:microsoft.com/office/officeart/2008/layout/VerticalCurvedList"/>
    <dgm:cxn modelId="{449D3A9C-30B0-4B1E-8BC9-B6249557EE96}" type="presParOf" srcId="{AC1885A3-3D52-4022-9CD6-A7D316B59775}" destId="{FC86AA3B-A9AF-4B63-BF1F-4D72FBB458D2}" srcOrd="4" destOrd="0" presId="urn:microsoft.com/office/officeart/2008/layout/VerticalCurvedList"/>
    <dgm:cxn modelId="{A821F41E-0DED-46AE-87EB-AD4D22FB1CA3}" type="presParOf" srcId="{FC86AA3B-A9AF-4B63-BF1F-4D72FBB458D2}" destId="{63B4E29B-3E6C-4253-A82B-7BBBB36B5B04}" srcOrd="0" destOrd="0" presId="urn:microsoft.com/office/officeart/2008/layout/VerticalCurvedList"/>
    <dgm:cxn modelId="{72D824E9-9B0D-410F-8F6A-068E6586058D}" type="presParOf" srcId="{AC1885A3-3D52-4022-9CD6-A7D316B59775}" destId="{CAAF073E-297C-442A-9BBF-474B7270FD75}" srcOrd="5" destOrd="0" presId="urn:microsoft.com/office/officeart/2008/layout/VerticalCurvedList"/>
    <dgm:cxn modelId="{B36AAA44-A765-470F-AC35-50E0D1FA46BD}" type="presParOf" srcId="{AC1885A3-3D52-4022-9CD6-A7D316B59775}" destId="{C90AFFF4-3563-46BB-9B40-1AEEA0C8E931}" srcOrd="6" destOrd="0" presId="urn:microsoft.com/office/officeart/2008/layout/VerticalCurvedList"/>
    <dgm:cxn modelId="{73E8293C-3126-43C9-A5A2-A88B35702A7B}" type="presParOf" srcId="{C90AFFF4-3563-46BB-9B40-1AEEA0C8E931}" destId="{BAEA546E-E934-4DC8-AAEA-D6A300736D95}" srcOrd="0" destOrd="0" presId="urn:microsoft.com/office/officeart/2008/layout/VerticalCurvedList"/>
    <dgm:cxn modelId="{CA7F09B8-AC01-4965-A707-D47FE7FBAE1D}" type="presParOf" srcId="{AC1885A3-3D52-4022-9CD6-A7D316B59775}" destId="{A4AF48D1-AB21-40E9-9CBD-472A1C65D68E}" srcOrd="7" destOrd="0" presId="urn:microsoft.com/office/officeart/2008/layout/VerticalCurvedList"/>
    <dgm:cxn modelId="{D9955FC8-2B70-40D8-85C1-3B52F1FDA31D}" type="presParOf" srcId="{AC1885A3-3D52-4022-9CD6-A7D316B59775}" destId="{1DE4FED2-0211-4AE9-8255-5E37F6D975B5}" srcOrd="8" destOrd="0" presId="urn:microsoft.com/office/officeart/2008/layout/VerticalCurvedList"/>
    <dgm:cxn modelId="{BC6E5BB3-B220-4A8A-87B1-3BF48D56971F}" type="presParOf" srcId="{1DE4FED2-0211-4AE9-8255-5E37F6D975B5}" destId="{16B4C49B-EA65-4125-9F66-2317BDF0A37C}" srcOrd="0" destOrd="0" presId="urn:microsoft.com/office/officeart/2008/layout/VerticalCurvedList"/>
    <dgm:cxn modelId="{373F3081-D68F-4528-B060-874CC7AA4DAA}" type="presParOf" srcId="{AC1885A3-3D52-4022-9CD6-A7D316B59775}" destId="{983B2159-0BB9-47AE-87E1-A644D8D9309F}" srcOrd="9" destOrd="0" presId="urn:microsoft.com/office/officeart/2008/layout/VerticalCurvedList"/>
    <dgm:cxn modelId="{07B8735A-0C57-4F40-819B-BC34507FDBEF}" type="presParOf" srcId="{AC1885A3-3D52-4022-9CD6-A7D316B59775}" destId="{E8C0ACC5-C43A-41B0-8C92-D59314399A11}" srcOrd="10" destOrd="0" presId="urn:microsoft.com/office/officeart/2008/layout/VerticalCurvedList"/>
    <dgm:cxn modelId="{F1C63BE3-E760-48B1-BAB2-241B886F37E6}" type="presParOf" srcId="{E8C0ACC5-C43A-41B0-8C92-D59314399A11}" destId="{274FA510-0C46-4B75-BF77-5983E541D9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A6BB5-B903-4299-AEAF-FCEF6EC0D21F}">
      <dsp:nvSpPr>
        <dsp:cNvPr id="0" name=""/>
        <dsp:cNvSpPr/>
      </dsp:nvSpPr>
      <dsp:spPr>
        <a:xfrm>
          <a:off x="0" y="23137"/>
          <a:ext cx="8072381" cy="52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Inclusión</a:t>
          </a:r>
        </a:p>
      </dsp:txBody>
      <dsp:txXfrm>
        <a:off x="25587" y="48724"/>
        <a:ext cx="8021207" cy="472986"/>
      </dsp:txXfrm>
    </dsp:sp>
    <dsp:sp modelId="{961B42B0-E6F9-4912-A87E-81579DE34BF4}">
      <dsp:nvSpPr>
        <dsp:cNvPr id="0" name=""/>
        <dsp:cNvSpPr/>
      </dsp:nvSpPr>
      <dsp:spPr>
        <a:xfrm>
          <a:off x="0" y="547297"/>
          <a:ext cx="8072381" cy="5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800" b="1" kern="1200" dirty="0">
              <a:solidFill>
                <a:schemeClr val="tx1"/>
              </a:solidFill>
            </a:rPr>
            <a:t>Proceso que derriba las barreras que impiden la presencia, participación y el logro educativo de los alumnos</a:t>
          </a:r>
        </a:p>
      </dsp:txBody>
      <dsp:txXfrm>
        <a:off x="0" y="547297"/>
        <a:ext cx="8072381" cy="550620"/>
      </dsp:txXfrm>
    </dsp:sp>
    <dsp:sp modelId="{855D1DDB-9346-4F4C-A82E-0974B5B90818}">
      <dsp:nvSpPr>
        <dsp:cNvPr id="0" name=""/>
        <dsp:cNvSpPr/>
      </dsp:nvSpPr>
      <dsp:spPr>
        <a:xfrm>
          <a:off x="0" y="1097918"/>
          <a:ext cx="8072381" cy="52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Equidad</a:t>
          </a:r>
        </a:p>
      </dsp:txBody>
      <dsp:txXfrm>
        <a:off x="25587" y="1123505"/>
        <a:ext cx="8021207" cy="472986"/>
      </dsp:txXfrm>
    </dsp:sp>
    <dsp:sp modelId="{F7484AE9-F2D8-457F-B490-6558B002E0DB}">
      <dsp:nvSpPr>
        <dsp:cNvPr id="0" name=""/>
        <dsp:cNvSpPr/>
      </dsp:nvSpPr>
      <dsp:spPr>
        <a:xfrm>
          <a:off x="0" y="1622078"/>
          <a:ext cx="8072381" cy="5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800" b="1" kern="1200" dirty="0">
              <a:solidFill>
                <a:schemeClr val="tx1"/>
              </a:solidFill>
            </a:rPr>
            <a:t>Aseguramiento de la “justicia”: Las necesidades de todos los alumnos tienen la misma importancia</a:t>
          </a:r>
        </a:p>
      </dsp:txBody>
      <dsp:txXfrm>
        <a:off x="0" y="1622078"/>
        <a:ext cx="8072381" cy="550620"/>
      </dsp:txXfrm>
    </dsp:sp>
    <dsp:sp modelId="{4B759862-738D-4A64-B83B-1DA067C18B7B}">
      <dsp:nvSpPr>
        <dsp:cNvPr id="0" name=""/>
        <dsp:cNvSpPr/>
      </dsp:nvSpPr>
      <dsp:spPr>
        <a:xfrm>
          <a:off x="0" y="2172698"/>
          <a:ext cx="8072381" cy="52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Inclusión Social</a:t>
          </a:r>
        </a:p>
      </dsp:txBody>
      <dsp:txXfrm>
        <a:off x="25587" y="2198285"/>
        <a:ext cx="8021207" cy="472986"/>
      </dsp:txXfrm>
    </dsp:sp>
    <dsp:sp modelId="{5C38FCCF-9B94-4576-99B5-82E049042C8C}">
      <dsp:nvSpPr>
        <dsp:cNvPr id="0" name=""/>
        <dsp:cNvSpPr/>
      </dsp:nvSpPr>
      <dsp:spPr>
        <a:xfrm>
          <a:off x="0" y="2696858"/>
          <a:ext cx="8072381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800" b="1" kern="1200" dirty="0">
              <a:solidFill>
                <a:schemeClr val="tx1"/>
              </a:solidFill>
            </a:rPr>
            <a:t>El acceso a los servicios públicos y la toma de decisiones corresponde a todos</a:t>
          </a:r>
        </a:p>
      </dsp:txBody>
      <dsp:txXfrm>
        <a:off x="0" y="2696858"/>
        <a:ext cx="8072381" cy="463680"/>
      </dsp:txXfrm>
    </dsp:sp>
    <dsp:sp modelId="{3474A3CD-27DB-42BD-96DA-8932F5158B86}">
      <dsp:nvSpPr>
        <dsp:cNvPr id="0" name=""/>
        <dsp:cNvSpPr/>
      </dsp:nvSpPr>
      <dsp:spPr>
        <a:xfrm>
          <a:off x="0" y="3160538"/>
          <a:ext cx="8072381" cy="52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Inclusión Educativa</a:t>
          </a:r>
        </a:p>
      </dsp:txBody>
      <dsp:txXfrm>
        <a:off x="25587" y="3186125"/>
        <a:ext cx="8021207" cy="472986"/>
      </dsp:txXfrm>
    </dsp:sp>
    <dsp:sp modelId="{F1766AE4-FC9C-4805-9CFD-911FE951D90B}">
      <dsp:nvSpPr>
        <dsp:cNvPr id="0" name=""/>
        <dsp:cNvSpPr/>
      </dsp:nvSpPr>
      <dsp:spPr>
        <a:xfrm>
          <a:off x="0" y="3684698"/>
          <a:ext cx="8072381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8" tIns="22860" rIns="128016" bIns="22860" numCol="1" spcCol="1270" anchor="t" anchorCtr="0">
          <a:noAutofit/>
        </a:bodyPr>
        <a:lstStyle/>
        <a:p>
          <a:pPr marL="177800" lvl="1" indent="-17780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800" b="1" kern="1200" dirty="0">
              <a:solidFill>
                <a:schemeClr val="tx1"/>
              </a:solidFill>
            </a:rPr>
            <a:t>El acceso a oportunidades de aprendizaje para todos a lo largo de la vida</a:t>
          </a:r>
        </a:p>
        <a:p>
          <a:pPr marL="531813" lvl="2" indent="-1762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800" b="1" kern="1200" dirty="0">
              <a:solidFill>
                <a:schemeClr val="tx1"/>
              </a:solidFill>
            </a:rPr>
            <a:t>Acceso: Base de la inclusión, porque asegura la presencia de los alumnos</a:t>
          </a:r>
        </a:p>
        <a:p>
          <a:pPr marL="450850" lvl="2" indent="-1079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800" b="1" kern="1200" dirty="0">
              <a:solidFill>
                <a:schemeClr val="tx1"/>
              </a:solidFill>
            </a:rPr>
            <a:t> Participación: Requiere que los aprendices contribuyan activamente y decidan sobre sus oportunidades de aprendizaje</a:t>
          </a:r>
        </a:p>
        <a:p>
          <a:pPr marL="531813" lvl="2" indent="-1889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800" b="1" kern="1200" dirty="0">
              <a:solidFill>
                <a:schemeClr val="tx1"/>
              </a:solidFill>
            </a:rPr>
            <a:t>Involucramiento: Demanda que los aprendices sean constantes</a:t>
          </a:r>
        </a:p>
      </dsp:txBody>
      <dsp:txXfrm>
        <a:off x="0" y="3684698"/>
        <a:ext cx="8072381" cy="1477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7D448-0ACB-415F-86CD-F1BA9E9AB7E9}">
      <dsp:nvSpPr>
        <dsp:cNvPr id="0" name=""/>
        <dsp:cNvSpPr/>
      </dsp:nvSpPr>
      <dsp:spPr>
        <a:xfrm>
          <a:off x="-6229409" y="-952982"/>
          <a:ext cx="7415166" cy="7415166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38CBD-AC16-456D-BF48-1FD0615B8B86}">
      <dsp:nvSpPr>
        <dsp:cNvPr id="0" name=""/>
        <dsp:cNvSpPr/>
      </dsp:nvSpPr>
      <dsp:spPr>
        <a:xfrm>
          <a:off x="518083" y="344214"/>
          <a:ext cx="7507774" cy="6888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791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Bahnschrift" panose="020B0502040204020203" pitchFamily="34" charset="0"/>
            </a:rPr>
            <a:t>Reconocer la diversidad y las diferencias.</a:t>
          </a:r>
        </a:p>
      </dsp:txBody>
      <dsp:txXfrm>
        <a:off x="518083" y="344214"/>
        <a:ext cx="7507774" cy="688870"/>
      </dsp:txXfrm>
    </dsp:sp>
    <dsp:sp modelId="{501A5806-B5E4-4547-B06A-E86A991CBBB4}">
      <dsp:nvSpPr>
        <dsp:cNvPr id="0" name=""/>
        <dsp:cNvSpPr/>
      </dsp:nvSpPr>
      <dsp:spPr>
        <a:xfrm>
          <a:off x="87539" y="258106"/>
          <a:ext cx="861088" cy="861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04F94-0530-48A3-B47F-2CC4A2789542}">
      <dsp:nvSpPr>
        <dsp:cNvPr id="0" name=""/>
        <dsp:cNvSpPr/>
      </dsp:nvSpPr>
      <dsp:spPr>
        <a:xfrm>
          <a:off x="1011707" y="1377190"/>
          <a:ext cx="7014150" cy="688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791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Bahnschrift" panose="020B0502040204020203" pitchFamily="34" charset="0"/>
            </a:rPr>
            <a:t>Identificar las Mejores Prácticas de las Escuelas para incluir a todos y todas.</a:t>
          </a:r>
        </a:p>
      </dsp:txBody>
      <dsp:txXfrm>
        <a:off x="1011707" y="1377190"/>
        <a:ext cx="7014150" cy="688870"/>
      </dsp:txXfrm>
    </dsp:sp>
    <dsp:sp modelId="{63B4E29B-3E6C-4253-A82B-7BBBB36B5B04}">
      <dsp:nvSpPr>
        <dsp:cNvPr id="0" name=""/>
        <dsp:cNvSpPr/>
      </dsp:nvSpPr>
      <dsp:spPr>
        <a:xfrm>
          <a:off x="581163" y="1291081"/>
          <a:ext cx="861088" cy="861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F073E-297C-442A-9BBF-474B7270FD75}">
      <dsp:nvSpPr>
        <dsp:cNvPr id="0" name=""/>
        <dsp:cNvSpPr/>
      </dsp:nvSpPr>
      <dsp:spPr>
        <a:xfrm>
          <a:off x="1163210" y="2410165"/>
          <a:ext cx="6862647" cy="6888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791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Bahnschrift" panose="020B0502040204020203" pitchFamily="34" charset="0"/>
            </a:rPr>
            <a:t>Formarnos en Pedagogías de la Inclusión y Aprendizajes del S.XXI.</a:t>
          </a:r>
        </a:p>
      </dsp:txBody>
      <dsp:txXfrm>
        <a:off x="1163210" y="2410165"/>
        <a:ext cx="6862647" cy="688870"/>
      </dsp:txXfrm>
    </dsp:sp>
    <dsp:sp modelId="{BAEA546E-E934-4DC8-AAEA-D6A300736D95}">
      <dsp:nvSpPr>
        <dsp:cNvPr id="0" name=""/>
        <dsp:cNvSpPr/>
      </dsp:nvSpPr>
      <dsp:spPr>
        <a:xfrm>
          <a:off x="732666" y="2324056"/>
          <a:ext cx="861088" cy="861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F48D1-AB21-40E9-9CBD-472A1C65D68E}">
      <dsp:nvSpPr>
        <dsp:cNvPr id="0" name=""/>
        <dsp:cNvSpPr/>
      </dsp:nvSpPr>
      <dsp:spPr>
        <a:xfrm>
          <a:off x="1011707" y="3443140"/>
          <a:ext cx="7014150" cy="6888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791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Bahnschrift" panose="020B0502040204020203" pitchFamily="34" charset="0"/>
            </a:rPr>
            <a:t>Profundizar en la investigación sobre los grupos de población excluidos o en riesgo de exclusión.</a:t>
          </a:r>
        </a:p>
      </dsp:txBody>
      <dsp:txXfrm>
        <a:off x="1011707" y="3443140"/>
        <a:ext cx="7014150" cy="688870"/>
      </dsp:txXfrm>
    </dsp:sp>
    <dsp:sp modelId="{16B4C49B-EA65-4125-9F66-2317BDF0A37C}">
      <dsp:nvSpPr>
        <dsp:cNvPr id="0" name=""/>
        <dsp:cNvSpPr/>
      </dsp:nvSpPr>
      <dsp:spPr>
        <a:xfrm>
          <a:off x="581163" y="3357031"/>
          <a:ext cx="861088" cy="861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B2159-0BB9-47AE-87E1-A644D8D9309F}">
      <dsp:nvSpPr>
        <dsp:cNvPr id="0" name=""/>
        <dsp:cNvSpPr/>
      </dsp:nvSpPr>
      <dsp:spPr>
        <a:xfrm>
          <a:off x="518083" y="4476115"/>
          <a:ext cx="7507774" cy="6888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791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Bahnschrift" panose="020B0502040204020203" pitchFamily="34" charset="0"/>
            </a:rPr>
            <a:t>Sistemas Educativos que impulsan y protegen la innovación de procesos y prácticas con pleno respeto a los profesionales de la educación y a la diversidad.</a:t>
          </a:r>
        </a:p>
      </dsp:txBody>
      <dsp:txXfrm>
        <a:off x="518083" y="4476115"/>
        <a:ext cx="7507774" cy="688870"/>
      </dsp:txXfrm>
    </dsp:sp>
    <dsp:sp modelId="{274FA510-0C46-4B75-BF77-5983E541D9F1}">
      <dsp:nvSpPr>
        <dsp:cNvPr id="0" name=""/>
        <dsp:cNvSpPr/>
      </dsp:nvSpPr>
      <dsp:spPr>
        <a:xfrm>
          <a:off x="87539" y="4390006"/>
          <a:ext cx="861088" cy="861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AB5F1-4233-4016-B31A-DD7F7B3928F5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27A7-DECE-411D-9F56-00906C741B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16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21A-F014-4F5E-98DC-848BECC35A0D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AEB8-2D00-4FBA-BD5D-478BDE04AF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943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21A-F014-4F5E-98DC-848BECC35A0D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AEB8-2D00-4FBA-BD5D-478BDE04AF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71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21A-F014-4F5E-98DC-848BECC35A0D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AEB8-2D00-4FBA-BD5D-478BDE04AF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714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21A-F014-4F5E-98DC-848BECC35A0D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AEB8-2D00-4FBA-BD5D-478BDE04AF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5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21A-F014-4F5E-98DC-848BECC35A0D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AEB8-2D00-4FBA-BD5D-478BDE04AF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89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21A-F014-4F5E-98DC-848BECC35A0D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AEB8-2D00-4FBA-BD5D-478BDE04AF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21A-F014-4F5E-98DC-848BECC35A0D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AEB8-2D00-4FBA-BD5D-478BDE04AF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81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21A-F014-4F5E-98DC-848BECC35A0D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AEB8-2D00-4FBA-BD5D-478BDE04AF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146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21A-F014-4F5E-98DC-848BECC35A0D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AEB8-2D00-4FBA-BD5D-478BDE04AF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31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21A-F014-4F5E-98DC-848BECC35A0D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AEB8-2D00-4FBA-BD5D-478BDE04AF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84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21A-F014-4F5E-98DC-848BECC35A0D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AEB8-2D00-4FBA-BD5D-478BDE04AF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30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2A21A-F014-4F5E-98DC-848BECC35A0D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AEB8-2D00-4FBA-BD5D-478BDE04AF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2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a.sep.gob.mx/content/general/docs/2018/PlaneaDocumentoRector18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9E704-762B-4A97-ADBB-0F990E5A0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160" y="2856919"/>
            <a:ext cx="7772400" cy="2387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>
                <a:latin typeface="Bahnschrift SemiBold" panose="020B0502040204020203" pitchFamily="34" charset="0"/>
              </a:rPr>
              <a:t>Inclusión Educativa:</a:t>
            </a:r>
            <a:br>
              <a:rPr lang="es-MX" b="1" dirty="0">
                <a:latin typeface="Bahnschrift SemiBold" panose="020B0502040204020203" pitchFamily="34" charset="0"/>
              </a:rPr>
            </a:br>
            <a:r>
              <a:rPr lang="es-MX" b="1" dirty="0">
                <a:latin typeface="Bahnschrift SemiBold" panose="020B0502040204020203" pitchFamily="34" charset="0"/>
              </a:rPr>
              <a:t>Nuevos referentes y desafíos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355A31-DD09-49F0-BE3B-F998F4D38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418" y="5749636"/>
            <a:ext cx="5278581" cy="831273"/>
          </a:xfrm>
        </p:spPr>
        <p:txBody>
          <a:bodyPr>
            <a:normAutofit lnSpcReduction="10000"/>
          </a:bodyPr>
          <a:lstStyle/>
          <a:p>
            <a:r>
              <a:rPr lang="es-MX" b="1" i="1" dirty="0"/>
              <a:t>Dra. Sylvia Ortega Salazar</a:t>
            </a:r>
          </a:p>
          <a:p>
            <a:r>
              <a:rPr lang="es-MX" b="1" i="1" dirty="0"/>
              <a:t>21 octubre 2019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1D45C5-291E-47F7-A689-891096B22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6" t="10951" r="6044" b="13471"/>
          <a:stretch/>
        </p:blipFill>
        <p:spPr>
          <a:xfrm>
            <a:off x="-1" y="-1"/>
            <a:ext cx="9144000" cy="16300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DC8AD6-BA63-422E-B18A-6447339CE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2185"/>
            <a:ext cx="2764467" cy="153581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9E3A13F-0BB2-4291-AD40-C8A5A7533E6E}"/>
              </a:ext>
            </a:extLst>
          </p:cNvPr>
          <p:cNvSpPr/>
          <p:nvPr/>
        </p:nvSpPr>
        <p:spPr>
          <a:xfrm>
            <a:off x="170597" y="1630054"/>
            <a:ext cx="8802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dk1"/>
                </a:solidFill>
                <a:latin typeface="Bahnschrift SemiBold" panose="020B0502040204020203" pitchFamily="34" charset="0"/>
              </a:rPr>
              <a:t>Panel 1</a:t>
            </a:r>
          </a:p>
          <a:p>
            <a:pPr algn="ctr"/>
            <a:r>
              <a:rPr lang="es-MX" b="1" dirty="0">
                <a:solidFill>
                  <a:schemeClr val="dk1"/>
                </a:solidFill>
                <a:latin typeface="Bahnschrift SemiBold" panose="020B0502040204020203" pitchFamily="34" charset="0"/>
              </a:rPr>
              <a:t>Aprendizajes internacionales y nacionales sobre inclusión de poblaciones diversas</a:t>
            </a:r>
          </a:p>
        </p:txBody>
      </p:sp>
    </p:spTree>
    <p:extLst>
      <p:ext uri="{BB962C8B-B14F-4D97-AF65-F5344CB8AC3E}">
        <p14:creationId xmlns:p14="http://schemas.microsoft.com/office/powerpoint/2010/main" val="215586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313CB-E20F-476E-B6D8-CDEC7968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87" y="275185"/>
            <a:ext cx="8447425" cy="909038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latin typeface="Bahnschrift" panose="020B0502040204020203" pitchFamily="34" charset="0"/>
              </a:rPr>
              <a:t>III. Nuevos Enfoques, Nuevos Retos: Comprender para Incluir y retener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82BD6FB-DC50-4AAB-81E0-6DAEABCA4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037234"/>
              </p:ext>
            </p:extLst>
          </p:nvPr>
        </p:nvGraphicFramePr>
        <p:xfrm>
          <a:off x="723331" y="1396999"/>
          <a:ext cx="8072381" cy="518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00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CBC39-B3D6-43DA-B36E-4359DF50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740"/>
            <a:ext cx="7886700" cy="104059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Bahnschrift" panose="020B0502040204020203" pitchFamily="34" charset="0"/>
              </a:rPr>
              <a:t>III. Nuevos Enfoques, Nuevos Retos: Comprender para Incluir y retener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1D4C18-EC61-43FC-9D91-24A7D09F7CB9}"/>
              </a:ext>
            </a:extLst>
          </p:cNvPr>
          <p:cNvSpPr txBox="1"/>
          <p:nvPr/>
        </p:nvSpPr>
        <p:spPr>
          <a:xfrm>
            <a:off x="305936" y="3111689"/>
            <a:ext cx="3113965" cy="105560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Bahnschrift SemiBold" panose="020B0502040204020203" pitchFamily="34" charset="0"/>
              </a:rPr>
              <a:t>Aprendizaje a lo largo de la vida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642C16-12A9-4327-97B0-D19EB226A427}"/>
              </a:ext>
            </a:extLst>
          </p:cNvPr>
          <p:cNvSpPr txBox="1"/>
          <p:nvPr/>
        </p:nvSpPr>
        <p:spPr>
          <a:xfrm>
            <a:off x="1328383" y="4772527"/>
            <a:ext cx="1583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Incluyente, abarcante y holístico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43C553-DC40-4262-98F0-A4B7F8F1E4E9}"/>
              </a:ext>
            </a:extLst>
          </p:cNvPr>
          <p:cNvSpPr txBox="1"/>
          <p:nvPr/>
        </p:nvSpPr>
        <p:spPr>
          <a:xfrm>
            <a:off x="3741762" y="2047960"/>
            <a:ext cx="2053988" cy="908864"/>
          </a:xfrm>
          <a:prstGeom prst="wedgeEllipseCallout">
            <a:avLst>
              <a:gd name="adj1" fmla="val -58402"/>
              <a:gd name="adj2" fmla="val 101542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/>
              <a:t>Prácticas que requieren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381FA0D-EE46-4AEE-B791-60DDCC7F392B}"/>
              </a:ext>
            </a:extLst>
          </p:cNvPr>
          <p:cNvSpPr txBox="1"/>
          <p:nvPr/>
        </p:nvSpPr>
        <p:spPr>
          <a:xfrm>
            <a:off x="3850943" y="4972129"/>
            <a:ext cx="2053987" cy="908864"/>
          </a:xfrm>
          <a:prstGeom prst="wedgeEllipseCallout">
            <a:avLst>
              <a:gd name="adj1" fmla="val -62927"/>
              <a:gd name="adj2" fmla="val -152233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/>
              <a:t>Políticas que atienden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83B83F-07C0-460C-93A1-60521742A952}"/>
              </a:ext>
            </a:extLst>
          </p:cNvPr>
          <p:cNvSpPr txBox="1"/>
          <p:nvPr/>
        </p:nvSpPr>
        <p:spPr>
          <a:xfrm>
            <a:off x="5904930" y="1877759"/>
            <a:ext cx="2886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Participación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Coordinación multisectorial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Corresponsabilidad (niveles de gobierno, sectores, organizaciones)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519CFBF-ADF0-4F34-A2C2-E06B4FAD9930}"/>
              </a:ext>
            </a:extLst>
          </p:cNvPr>
          <p:cNvSpPr txBox="1"/>
          <p:nvPr/>
        </p:nvSpPr>
        <p:spPr>
          <a:xfrm>
            <a:off x="6113058" y="4274071"/>
            <a:ext cx="2678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Diversidad, todas las formas de exclusión: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Jóvenes en riesgo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Migrantes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Poblaciones excluidas de la cultura digital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Personas con discapacidades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0E5070A5-B638-43A5-93E7-F806368091E9}"/>
              </a:ext>
            </a:extLst>
          </p:cNvPr>
          <p:cNvSpPr/>
          <p:nvPr/>
        </p:nvSpPr>
        <p:spPr>
          <a:xfrm rot="5400000">
            <a:off x="1596788" y="4224253"/>
            <a:ext cx="600501" cy="48658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233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C8DA3-9E1D-4AA8-8BB1-7C58BB8B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53" y="105819"/>
            <a:ext cx="8737494" cy="1325563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latin typeface="Bahnschrift" panose="020B0502040204020203" pitchFamily="34" charset="0"/>
              </a:rPr>
              <a:t>IV. Un ejemplo: Las trayectorias educativas de los adolescentes y los jóvenes en la EMS </a:t>
            </a:r>
            <a:br>
              <a:rPr lang="es-MX" sz="2800" b="1" dirty="0">
                <a:latin typeface="Bahnschrift" panose="020B0502040204020203" pitchFamily="34" charset="0"/>
              </a:rPr>
            </a:br>
            <a:r>
              <a:rPr lang="es-MX" sz="2800" b="1" dirty="0">
                <a:latin typeface="Bahnschrift" panose="020B0502040204020203" pitchFamily="34" charset="0"/>
              </a:rPr>
              <a:t>COLBACH 2013-2017)</a:t>
            </a:r>
            <a:endParaRPr lang="es-MX" sz="3600" dirty="0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CAE1D905-4DAE-4247-98C3-C3E72DC18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0" y="1900880"/>
            <a:ext cx="8631238" cy="48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68DEDC2-FF34-4BCC-9DB6-E70A284FD20B}"/>
              </a:ext>
            </a:extLst>
          </p:cNvPr>
          <p:cNvSpPr/>
          <p:nvPr/>
        </p:nvSpPr>
        <p:spPr>
          <a:xfrm>
            <a:off x="762568" y="1522278"/>
            <a:ext cx="7618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/>
              <a:t>Programa de Investigación sobre trayectorias educativas del COLBACH </a:t>
            </a:r>
          </a:p>
        </p:txBody>
      </p:sp>
    </p:spTree>
    <p:extLst>
      <p:ext uri="{BB962C8B-B14F-4D97-AF65-F5344CB8AC3E}">
        <p14:creationId xmlns:p14="http://schemas.microsoft.com/office/powerpoint/2010/main" val="113717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BB734-353A-4599-99D5-F7E4544F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80" y="204717"/>
            <a:ext cx="8511197" cy="102481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latin typeface="Bahnschrift" panose="020B0502040204020203" pitchFamily="34" charset="0"/>
              </a:rPr>
              <a:t>Percepción de los alumnos sobre las prácticas docentes</a:t>
            </a:r>
            <a:br>
              <a:rPr lang="es-MX" sz="2800" b="1" dirty="0">
                <a:latin typeface="Bahnschrift" panose="020B0502040204020203" pitchFamily="34" charset="0"/>
              </a:rPr>
            </a:br>
            <a:r>
              <a:rPr lang="es-MX" sz="2200" b="1" dirty="0">
                <a:latin typeface="Bahnschrift" panose="020B0502040204020203" pitchFamily="34" charset="0"/>
              </a:rPr>
              <a:t>Encuesta de Tránsito del 2º al 3º semestre</a:t>
            </a:r>
            <a:br>
              <a:rPr lang="es-MX" sz="2200" b="1" dirty="0">
                <a:latin typeface="Bahnschrift" panose="020B0502040204020203" pitchFamily="34" charset="0"/>
              </a:rPr>
            </a:br>
            <a:r>
              <a:rPr lang="es-MX" sz="2200" b="1" dirty="0">
                <a:latin typeface="Bahnschrift" panose="020B0502040204020203" pitchFamily="34" charset="0"/>
              </a:rPr>
              <a:t>Generaciones  2013B “0” y  2015B “2”</a:t>
            </a:r>
            <a:endParaRPr lang="es-MX" sz="2800" dirty="0"/>
          </a:p>
        </p:txBody>
      </p:sp>
      <p:graphicFrame>
        <p:nvGraphicFramePr>
          <p:cNvPr id="4" name="14 Tabla">
            <a:extLst>
              <a:ext uri="{FF2B5EF4-FFF2-40B4-BE49-F238E27FC236}">
                <a16:creationId xmlns:a16="http://schemas.microsoft.com/office/drawing/2014/main" id="{6A8A3761-C6AB-4BBC-A20D-D1236CAA1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65612"/>
              </p:ext>
            </p:extLst>
          </p:nvPr>
        </p:nvGraphicFramePr>
        <p:xfrm>
          <a:off x="141484" y="1794439"/>
          <a:ext cx="4334982" cy="409532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49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96">
                  <a:extLst>
                    <a:ext uri="{9D8B030D-6E8A-4147-A177-3AD203B41FA5}">
                      <a16:colId xmlns:a16="http://schemas.microsoft.com/office/drawing/2014/main" val="397192581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</a:rPr>
                        <a:t>En términos generales, tus profesores …</a:t>
                      </a:r>
                    </a:p>
                  </a:txBody>
                  <a:tcPr marL="68585" marR="6858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Generación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 “0”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Generación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“2”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s-MX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Incremento</a:t>
                      </a:r>
                    </a:p>
                  </a:txBody>
                  <a:tcPr marL="68585" marR="6858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84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Muchas/Varias Veces</a:t>
                      </a:r>
                    </a:p>
                  </a:txBody>
                  <a:tcPr marL="68585" marR="6858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6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Asignaban calificaciones que fueron justas</a:t>
                      </a:r>
                      <a:endParaRPr lang="es-MX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77.7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  <a:latin typeface="+mn-lt"/>
                        </a:rPr>
                        <a:t>83.7</a:t>
                      </a:r>
                      <a:endParaRPr lang="es-MX"/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+6%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8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Tomaban en cuenta para la evaluación, además de los exámenes, otras actividades realizadas durante el curso</a:t>
                      </a:r>
                      <a:endParaRPr lang="es-MX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79.0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  <a:latin typeface="+mn-lt"/>
                        </a:rPr>
                        <a:t>84.4</a:t>
                      </a:r>
                      <a:endParaRPr lang="es-MX"/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+5.4%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2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Promovían la participación de los estudiantes</a:t>
                      </a:r>
                      <a:endParaRPr lang="es-MX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80.8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  <a:latin typeface="+mn-lt"/>
                        </a:rPr>
                        <a:t>84.4</a:t>
                      </a:r>
                      <a:endParaRPr lang="es-MX"/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+3.6%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Facilitaban el aprendizaje de todos los estudiantes</a:t>
                      </a:r>
                      <a:endParaRPr lang="es-MX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77.4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effectLst/>
                          <a:latin typeface="+mn-lt"/>
                        </a:rPr>
                        <a:t>80.1</a:t>
                      </a:r>
                      <a:endParaRPr lang="es-MX" dirty="0"/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+2.7%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1 Tabla">
            <a:extLst>
              <a:ext uri="{FF2B5EF4-FFF2-40B4-BE49-F238E27FC236}">
                <a16:creationId xmlns:a16="http://schemas.microsoft.com/office/drawing/2014/main" id="{50D2FE5B-6F55-4077-87B4-92860FBEE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181436"/>
              </p:ext>
            </p:extLst>
          </p:nvPr>
        </p:nvGraphicFramePr>
        <p:xfrm>
          <a:off x="4687319" y="1229533"/>
          <a:ext cx="4217158" cy="546316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42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103">
                  <a:extLst>
                    <a:ext uri="{9D8B030D-6E8A-4147-A177-3AD203B41FA5}">
                      <a16:colId xmlns:a16="http://schemas.microsoft.com/office/drawing/2014/main" val="2416728142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2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prstClr val="black"/>
                          </a:solidFill>
                          <a:latin typeface="+mn-lt"/>
                        </a:rPr>
                        <a:t>Durante el </a:t>
                      </a:r>
                      <a:r>
                        <a:rPr lang="es-MX" sz="1200" u="sng" dirty="0">
                          <a:solidFill>
                            <a:prstClr val="black"/>
                          </a:solidFill>
                          <a:latin typeface="+mn-lt"/>
                        </a:rPr>
                        <a:t>segundo</a:t>
                      </a:r>
                      <a:r>
                        <a:rPr lang="es-MX" sz="1200" dirty="0">
                          <a:solidFill>
                            <a:prstClr val="black"/>
                          </a:solidFill>
                          <a:latin typeface="+mn-lt"/>
                        </a:rPr>
                        <a:t> semestre, ¿qué tan frecuente…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Generación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“0”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Generación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“2”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Incremento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Siempre/Casi siempre</a:t>
                      </a:r>
                      <a:endParaRPr lang="es-MX" sz="12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Hablaste de tus calificaciones con los profesores</a:t>
                      </a:r>
                      <a:endParaRPr lang="es-MX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64.0%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66.0%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+6.0%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Trabajaste en equipo para resolver alguna tarea o trabajo de la escuela</a:t>
                      </a:r>
                      <a:endParaRPr lang="es-MX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76.6%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82.1%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+5.5%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Hiciste preguntas en clase</a:t>
                      </a:r>
                      <a:endParaRPr lang="es-MX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60.9%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66.3%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+5.4%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Respondiste preguntas de los profesores en clase</a:t>
                      </a:r>
                      <a:endParaRPr lang="es-MX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68.9%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73.8%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+4.9%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Hablaste con los profesores acerca de tu trabajo o tus tareas</a:t>
                      </a:r>
                      <a:endParaRPr lang="es-MX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68.6%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73.5%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+4.9%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Hablaste acerca de tu futuro con algún profesor u otro adulto en la escuela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39.6%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42.8%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+3.2%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Hablaste con tus padres o tutores en casa acerca de cómo te va en la escuela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74.2%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76.7%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+2.5%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Diste una clase</a:t>
                      </a:r>
                      <a:endParaRPr lang="es-MX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26.3%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27.5%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+1.2%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61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6FCFF12-A692-4D73-A91C-B5BB31D73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70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latin typeface="Bahnschrift" panose="020B0502040204020203" pitchFamily="34" charset="0"/>
              </a:rPr>
              <a:t>Percepción de los alumnos sobre dispositivos de acompañamiento</a:t>
            </a:r>
            <a:br>
              <a:rPr lang="es-MX" sz="2800" b="1" dirty="0">
                <a:latin typeface="Bahnschrift" panose="020B0502040204020203" pitchFamily="34" charset="0"/>
              </a:rPr>
            </a:br>
            <a:r>
              <a:rPr lang="es-MX" sz="2200" b="1" dirty="0">
                <a:latin typeface="Bahnschrift" panose="020B0502040204020203" pitchFamily="34" charset="0"/>
              </a:rPr>
              <a:t>Encuesta de Tránsito del 2º al 3º semestre</a:t>
            </a:r>
            <a:br>
              <a:rPr lang="es-MX" sz="2200" b="1" dirty="0">
                <a:latin typeface="Bahnschrift" panose="020B0502040204020203" pitchFamily="34" charset="0"/>
              </a:rPr>
            </a:br>
            <a:r>
              <a:rPr lang="es-MX" sz="2200" b="1" dirty="0">
                <a:latin typeface="Bahnschrift" panose="020B0502040204020203" pitchFamily="34" charset="0"/>
              </a:rPr>
              <a:t>Generaciones  2013B “0” y  2015B “2”</a:t>
            </a:r>
            <a:endParaRPr lang="es-MX" sz="2800" dirty="0"/>
          </a:p>
        </p:txBody>
      </p:sp>
      <p:graphicFrame>
        <p:nvGraphicFramePr>
          <p:cNvPr id="5" name="1 Tabla">
            <a:extLst>
              <a:ext uri="{FF2B5EF4-FFF2-40B4-BE49-F238E27FC236}">
                <a16:creationId xmlns:a16="http://schemas.microsoft.com/office/drawing/2014/main" id="{F983AE4A-EBA6-4098-A53C-0A1C7356B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90683"/>
              </p:ext>
            </p:extLst>
          </p:nvPr>
        </p:nvGraphicFramePr>
        <p:xfrm>
          <a:off x="539550" y="2085976"/>
          <a:ext cx="7593213" cy="200552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392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prstClr val="black"/>
                          </a:solidFill>
                          <a:latin typeface="+mn-lt"/>
                        </a:rPr>
                        <a:t>Hasta que punto te sientes apoyado por…</a:t>
                      </a:r>
                    </a:p>
                  </a:txBody>
                  <a:tcPr marL="68574" marR="6857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Generación “0”</a:t>
                      </a:r>
                      <a:endParaRPr lang="es-MX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Generación “2”</a:t>
                      </a:r>
                      <a:endParaRPr lang="es-MX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Incremento</a:t>
                      </a:r>
                    </a:p>
                  </a:txBody>
                  <a:tcPr marL="68574" marR="6857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6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+mn-lt"/>
                        </a:rPr>
                        <a:t>Muchas</a:t>
                      </a:r>
                      <a:r>
                        <a:rPr lang="es-MX" sz="1400" b="0" baseline="0" dirty="0">
                          <a:effectLst/>
                          <a:latin typeface="+mn-lt"/>
                        </a:rPr>
                        <a:t> / Varias veces</a:t>
                      </a:r>
                      <a:endParaRPr lang="es-MX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profesores de la escuela</a:t>
                      </a:r>
                      <a:endParaRPr lang="es-MX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67.2%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73.0%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+5.8%</a:t>
                      </a: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directivos de la escuela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42.4%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47.5%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+5.1%</a:t>
                      </a: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Otros estudiantes de la escuela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72.0%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75.9%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s-MX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+3.9%</a:t>
                      </a: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Otros adultos</a:t>
                      </a:r>
                      <a:r>
                        <a:rPr lang="es-MX" sz="14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la escuela (conserjes, prefectos/as, secretarias)</a:t>
                      </a:r>
                      <a:endParaRPr lang="es-MX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41.5%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44.7%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+3.2%</a:t>
                      </a: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asesores/as de la escuela</a:t>
                      </a:r>
                      <a:endParaRPr lang="es-MX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54.8%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55.4%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s-MX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+0.6%</a:t>
                      </a: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CEAFC82-9F4F-4635-8C4C-9564AAD4A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49323"/>
              </p:ext>
            </p:extLst>
          </p:nvPr>
        </p:nvGraphicFramePr>
        <p:xfrm>
          <a:off x="539550" y="4846800"/>
          <a:ext cx="6782000" cy="133940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491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583">
                <a:tc rowSpan="2"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s-MX" sz="1400" dirty="0">
                          <a:solidFill>
                            <a:prstClr val="black"/>
                          </a:solidFill>
                          <a:latin typeface="+mn-lt"/>
                        </a:rPr>
                        <a:t>La Tutoría</a:t>
                      </a:r>
                    </a:p>
                  </a:txBody>
                  <a:tcPr marL="68572" marR="6857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Generación “0”</a:t>
                      </a:r>
                      <a:endParaRPr lang="es-MX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Generación “2”</a:t>
                      </a:r>
                      <a:endParaRPr lang="es-MX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Incremento</a:t>
                      </a:r>
                    </a:p>
                  </a:txBody>
                  <a:tcPr marL="68572" marR="6857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9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Muy útil</a:t>
                      </a:r>
                      <a:endParaRPr lang="es-MX" sz="14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¿Qué tan útil te ha resultado el programa de tutoría para mejorar tu experiencia en la escuela?</a:t>
                      </a:r>
                      <a:endParaRPr lang="es-MX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24.4%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25.2%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+0.8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65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C2AFD-BD09-406B-A26B-68B37EC6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754"/>
            <a:ext cx="7886700" cy="79493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latin typeface="Bahnschrift" panose="020B0502040204020203" pitchFamily="34" charset="0"/>
              </a:rPr>
              <a:t>Tiempo de traslado y medio de transporte empleado</a:t>
            </a:r>
            <a:br>
              <a:rPr lang="es-MX" sz="2800" b="1" dirty="0">
                <a:latin typeface="Bahnschrift" panose="020B0502040204020203" pitchFamily="34" charset="0"/>
              </a:rPr>
            </a:br>
            <a:r>
              <a:rPr lang="es-MX" sz="2200" b="1" dirty="0">
                <a:latin typeface="Bahnschrift" panose="020B0502040204020203" pitchFamily="34" charset="0"/>
              </a:rPr>
              <a:t>Generaciones  2010-2013 a 2014-2017</a:t>
            </a:r>
            <a:endParaRPr lang="es-MX" sz="2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78AC27-F657-4C1B-8AB6-F423EB64C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4" y="1263687"/>
            <a:ext cx="4285859" cy="53405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1EFD412-260F-473D-876A-A3B63658D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753" y="1263687"/>
            <a:ext cx="4346825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8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05B659A-2EC3-4005-AC94-DD5F4886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1" y="1053736"/>
            <a:ext cx="4679640" cy="25402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596735C-9745-43B3-B418-798CAFC1E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740" y="1053737"/>
            <a:ext cx="3604926" cy="570468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97835DB-FBE1-4044-B03B-88566DAA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67" y="99578"/>
            <a:ext cx="7886700" cy="954158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latin typeface="Bahnschrift" panose="020B0502040204020203" pitchFamily="34" charset="0"/>
              </a:rPr>
              <a:t>Seguridad y Ambientes Escolares</a:t>
            </a:r>
            <a:br>
              <a:rPr lang="es-MX" sz="2800" b="1" dirty="0">
                <a:latin typeface="Bahnschrift" panose="020B0502040204020203" pitchFamily="34" charset="0"/>
              </a:rPr>
            </a:br>
            <a:r>
              <a:rPr lang="es-MX" sz="2200" b="1" dirty="0">
                <a:latin typeface="Bahnschrift" panose="020B0502040204020203" pitchFamily="34" charset="0"/>
              </a:rPr>
              <a:t>Generaciones  2010-2013 a 2014-2017</a:t>
            </a:r>
            <a:endParaRPr lang="es-MX" sz="2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2BFC45-D6DF-4B1D-B654-D55C4645E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11" y="3739487"/>
            <a:ext cx="4679640" cy="30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8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A707F2A-C1C8-4431-A7FA-E105C4A3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30" y="143301"/>
            <a:ext cx="7886700" cy="876821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latin typeface="Bahnschrift" panose="020B0502040204020203" pitchFamily="34" charset="0"/>
              </a:rPr>
              <a:t>Las oportunidades educativas para los jóvenes</a:t>
            </a:r>
            <a:br>
              <a:rPr lang="es-MX" sz="2800" b="1" dirty="0">
                <a:latin typeface="Bahnschrift" panose="020B0502040204020203" pitchFamily="34" charset="0"/>
              </a:rPr>
            </a:br>
            <a:r>
              <a:rPr lang="es-MX" sz="2800" b="1" dirty="0">
                <a:latin typeface="Bahnschrift" panose="020B0502040204020203" pitchFamily="34" charset="0"/>
              </a:rPr>
              <a:t>Más egresados; el desafío del tránsito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AA697D-BFE1-448F-B2C4-4A7A5862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56" y="1184509"/>
            <a:ext cx="4325524" cy="44687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581C24-28F4-44CB-8842-EDA26DCD1D93}"/>
              </a:ext>
            </a:extLst>
          </p:cNvPr>
          <p:cNvSpPr txBox="1"/>
          <p:nvPr/>
        </p:nvSpPr>
        <p:spPr>
          <a:xfrm>
            <a:off x="382957" y="5817651"/>
            <a:ext cx="8378087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Al cabo de tres años de haber egresado, el 47.5% continua estudios superiores, 22.5% combina trabajo con estudios, el 18.4% trabaja, y sólo el 12% no estudia ni trabaja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CB4F98-352F-424F-B40E-A5194BA40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480" y="1184509"/>
            <a:ext cx="4052564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5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FDEB949-00E0-4AE1-A925-E66C209C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5404"/>
            <a:ext cx="7886700" cy="986003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latin typeface="Bahnschrift" panose="020B0502040204020203" pitchFamily="34" charset="0"/>
              </a:rPr>
              <a:t>Las oportunidades educativas para los jóvenes</a:t>
            </a:r>
            <a:br>
              <a:rPr lang="es-MX" sz="2800" b="1" dirty="0">
                <a:latin typeface="Bahnschrift" panose="020B0502040204020203" pitchFamily="34" charset="0"/>
              </a:rPr>
            </a:br>
            <a:r>
              <a:rPr lang="es-MX" sz="2800" b="1" dirty="0">
                <a:latin typeface="Bahnschrift" panose="020B0502040204020203" pitchFamily="34" charset="0"/>
              </a:rPr>
              <a:t>Más egresados; el desafío del tránsito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671BF2-4ABB-4D90-8D73-F7D4946F0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1" y="1249491"/>
            <a:ext cx="4204172" cy="44574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3725858-F832-4A22-8E41-F078B65D6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068" y="1249491"/>
            <a:ext cx="4218798" cy="43590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374F3E-14FC-478F-BD26-BCB0711CE786}"/>
              </a:ext>
            </a:extLst>
          </p:cNvPr>
          <p:cNvSpPr txBox="1"/>
          <p:nvPr/>
        </p:nvSpPr>
        <p:spPr>
          <a:xfrm>
            <a:off x="187087" y="5891599"/>
            <a:ext cx="4193695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 defTabSz="457200">
              <a:defRPr/>
            </a:pP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El 61.4% de los egresados refieren que el nivel de escolaridad requerido para el trabajo es menor al bachillerato terminado, este porcentaje es menor entre las mujeres (55.2%)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793477-9BDB-40A3-B8F7-34EDFC666617}"/>
              </a:ext>
            </a:extLst>
          </p:cNvPr>
          <p:cNvSpPr txBox="1"/>
          <p:nvPr/>
        </p:nvSpPr>
        <p:spPr>
          <a:xfrm>
            <a:off x="4484069" y="5706933"/>
            <a:ext cx="4218798" cy="1015663"/>
          </a:xfrm>
          <a:prstGeom prst="rect">
            <a:avLst/>
          </a:prstGeom>
          <a:solidFill>
            <a:schemeClr val="accent2">
              <a:lumMod val="20000"/>
              <a:lumOff val="80000"/>
              <a:alpha val="6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 defTabSz="457200"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Del total de jóvenes egresados de la EMS que trabajan, el 52.6% recibe entre 1 y 2 salarios mínimos como remuneración a su trabajo y sólo el 2.5 tiene ingresos superiores a 3 salarios mínimos (&gt;6,575 pesos)</a:t>
            </a:r>
          </a:p>
          <a:p>
            <a:pPr marL="171450" indent="-171450" algn="just" defTabSz="457200"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Los hombres perciben un mayor salario que las mujeres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844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2D558-FF21-4B51-AEFA-5F0B46D9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1853"/>
            <a:ext cx="7886700" cy="1004889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100" b="1" dirty="0">
                <a:latin typeface="Bahnschrift" panose="020B0502040204020203" pitchFamily="34" charset="0"/>
              </a:rPr>
              <a:t>Las oportunidades educativas para los jóvenes: La Educación Media Superior en México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04EC41-F0AB-480A-BE17-4DEE4F8D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369"/>
            <a:ext cx="6049926" cy="56176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F572B9-6670-4AF4-AE04-407AD363ED6A}"/>
              </a:ext>
            </a:extLst>
          </p:cNvPr>
          <p:cNvSpPr txBox="1"/>
          <p:nvPr/>
        </p:nvSpPr>
        <p:spPr>
          <a:xfrm>
            <a:off x="5831458" y="1506654"/>
            <a:ext cx="30818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30.6 millones de jóvenes de 15 a 29 años (25.7% de la población a nivel nacional)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es-MX" dirty="0"/>
              <a:t>35.1% son adolescentes (15 a 19 años)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es-MX" dirty="0"/>
              <a:t>34.8% jóvenes de 20 a 24 años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es-MX" dirty="0"/>
              <a:t>30.1% jóvenes de 25 a 29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r>
              <a:rPr lang="es-MX" dirty="0"/>
              <a:t>El 66.8% </a:t>
            </a:r>
            <a:r>
              <a:rPr lang="es-MX" b="1" dirty="0"/>
              <a:t>no asiste</a:t>
            </a:r>
            <a:r>
              <a:rPr lang="es-MX" dirty="0"/>
              <a:t> a la escuela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es-MX" dirty="0"/>
              <a:t>37.3% son adolescentes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es-MX" dirty="0"/>
              <a:t>74.5% son jóvenes de 20 a 24 años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es-MX" dirty="0"/>
              <a:t>92.9% son jóvenes de 25 a 29 años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D6D35D-A880-43E2-999E-4E59936CF7EA}"/>
              </a:ext>
            </a:extLst>
          </p:cNvPr>
          <p:cNvSpPr txBox="1"/>
          <p:nvPr/>
        </p:nvSpPr>
        <p:spPr>
          <a:xfrm>
            <a:off x="5831458" y="6530197"/>
            <a:ext cx="2510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Fuente: INEGI (2015) Encuesta Intercensal</a:t>
            </a:r>
          </a:p>
        </p:txBody>
      </p:sp>
    </p:spTree>
    <p:extLst>
      <p:ext uri="{BB962C8B-B14F-4D97-AF65-F5344CB8AC3E}">
        <p14:creationId xmlns:p14="http://schemas.microsoft.com/office/powerpoint/2010/main" val="374688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A0305-1FE2-48A0-A7FB-BFCDBA11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6738"/>
          </a:xfrm>
        </p:spPr>
        <p:txBody>
          <a:bodyPr>
            <a:normAutofit/>
          </a:bodyPr>
          <a:lstStyle/>
          <a:p>
            <a:r>
              <a:rPr lang="es-MX" sz="3600" b="1" dirty="0">
                <a:latin typeface="Bahnschrift" panose="020B0502040204020203" pitchFamily="34" charset="0"/>
              </a:rPr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1FB604-455E-4C66-B2EC-ED93B89A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1253331"/>
            <a:ext cx="8095625" cy="4219214"/>
          </a:xfrm>
        </p:spPr>
        <p:txBody>
          <a:bodyPr/>
          <a:lstStyle/>
          <a:p>
            <a:pPr marL="571500" indent="-571500" algn="just">
              <a:buFont typeface="+mj-lt"/>
              <a:buAutoNum type="romanUcPeriod"/>
            </a:pPr>
            <a:r>
              <a:rPr lang="es-MX" b="1" dirty="0"/>
              <a:t>Referentes Internacionales relevantes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s-MX" b="1" dirty="0"/>
              <a:t>Los rostros de la desigualdad y la exclusión educativa en México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s-MX" b="1" dirty="0"/>
              <a:t>Nuevos enfoques, nuevos retos: Comprender para incluir y retener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s-MX" b="1" dirty="0"/>
              <a:t>Un ejemplo: Las trayectorias educativas de los adolescentes y los jóvenes en la EMS (COLBACH 2013-2017)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s-MX" b="1" dirty="0"/>
              <a:t>Construir la Nueva Escuela Mexicana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DB78DCC-0F39-483B-868E-AA6490DD4620}"/>
              </a:ext>
            </a:extLst>
          </p:cNvPr>
          <p:cNvGrpSpPr/>
          <p:nvPr/>
        </p:nvGrpSpPr>
        <p:grpSpPr>
          <a:xfrm>
            <a:off x="5476634" y="5333999"/>
            <a:ext cx="3570384" cy="1496725"/>
            <a:chOff x="419725" y="1825625"/>
            <a:chExt cx="8304550" cy="305117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FEAA776-59AE-467B-A93A-6CF6B9351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91" t="18827" r="4589" b="21852"/>
            <a:stretch/>
          </p:blipFill>
          <p:spPr>
            <a:xfrm>
              <a:off x="419725" y="1825625"/>
              <a:ext cx="8304550" cy="3051176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F638C16-30F6-4288-B4EC-4796E9AED7AB}"/>
                </a:ext>
              </a:extLst>
            </p:cNvPr>
            <p:cNvSpPr/>
            <p:nvPr/>
          </p:nvSpPr>
          <p:spPr>
            <a:xfrm>
              <a:off x="3574473" y="2535382"/>
              <a:ext cx="1454727" cy="498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733141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1D970-4870-4D8D-8144-DDB5DA50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52" y="195620"/>
            <a:ext cx="7635495" cy="835877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latin typeface="Bahnschrift" panose="020B0502040204020203" pitchFamily="34" charset="0"/>
              </a:rPr>
              <a:t>IV. Construir la Nueva Escuela Mexicana</a:t>
            </a:r>
            <a:endParaRPr lang="es-MX" sz="32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21E7F81-FE80-4065-A7CD-30089E4DFF0D}"/>
              </a:ext>
            </a:extLst>
          </p:cNvPr>
          <p:cNvSpPr/>
          <p:nvPr/>
        </p:nvSpPr>
        <p:spPr>
          <a:xfrm>
            <a:off x="304800" y="1155251"/>
            <a:ext cx="8423564" cy="5222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Bef>
                <a:spcPts val="500"/>
              </a:spcBef>
              <a:spcAft>
                <a:spcPts val="790"/>
              </a:spcAft>
            </a:pPr>
            <a:r>
              <a:rPr lang="es-MX" sz="2000" b="1" dirty="0">
                <a:latin typeface="Bahnschrift" panose="020B0502040204020203" pitchFamily="34" charset="0"/>
                <a:ea typeface="Source Sans Pro"/>
                <a:cs typeface="Times New Roman" panose="02020603050405020304" pitchFamily="18" charset="0"/>
              </a:rPr>
              <a:t>Rasgos de la Nueva Escuela Mexicana (NEM). </a:t>
            </a:r>
            <a:r>
              <a:rPr lang="es-MX" sz="1600" dirty="0">
                <a:latin typeface="Bahnschrift" panose="020B0502040204020203" pitchFamily="34" charset="0"/>
                <a:ea typeface="Source Sans Pro"/>
                <a:cs typeface="Times New Roman" panose="02020603050405020304" pitchFamily="18" charset="0"/>
              </a:rPr>
              <a:t>(Fullan, 2000; Senge, 2002)</a:t>
            </a:r>
          </a:p>
          <a:p>
            <a:pPr marL="285750" indent="-285750" algn="just" fontAlgn="base">
              <a:lnSpc>
                <a:spcPct val="115000"/>
              </a:lnSpc>
              <a:spcBef>
                <a:spcPts val="500"/>
              </a:spcBef>
              <a:spcAft>
                <a:spcPts val="79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Bahnschrift" panose="020B0502040204020203" pitchFamily="34" charset="0"/>
                <a:ea typeface="Source Sans Pro"/>
                <a:cs typeface="Times New Roman" panose="02020603050405020304" pitchFamily="18" charset="0"/>
              </a:rPr>
              <a:t>Es un espacio en el que se comparte el objetivo de que todos sus alumnos desarrollen un pensamiento crítico e independiente, logren el dominio de las competencias del S. XXI, desplieguen su creatividad y adquieran los atributos éticos propios de los buenos ciudadanos.</a:t>
            </a:r>
          </a:p>
          <a:p>
            <a:pPr marL="285750" indent="-285750" algn="just" fontAlgn="base">
              <a:lnSpc>
                <a:spcPct val="115000"/>
              </a:lnSpc>
              <a:spcBef>
                <a:spcPts val="500"/>
              </a:spcBef>
              <a:spcAft>
                <a:spcPts val="79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Bahnschrift" panose="020B0502040204020203" pitchFamily="34" charset="0"/>
                <a:ea typeface="Source Sans Pro"/>
                <a:cs typeface="Times New Roman" panose="02020603050405020304" pitchFamily="18" charset="0"/>
              </a:rPr>
              <a:t>Es un colectivo de profesionales de la enseñanza que se compromete con cada uno de sus alumnos, les conoce y aprecia, les da voz y les propone rutas personalizadas para lograr los objetivos de aprendizaje definidos en un currículo que se adapta.</a:t>
            </a:r>
          </a:p>
          <a:p>
            <a:pPr marL="285750" indent="-285750" algn="just" fontAlgn="base">
              <a:lnSpc>
                <a:spcPct val="115000"/>
              </a:lnSpc>
              <a:spcBef>
                <a:spcPts val="500"/>
              </a:spcBef>
              <a:spcAft>
                <a:spcPts val="79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Bahnschrift" panose="020B0502040204020203" pitchFamily="34" charset="0"/>
                <a:ea typeface="Source Sans Pro"/>
                <a:cs typeface="Times New Roman" panose="02020603050405020304" pitchFamily="18" charset="0"/>
              </a:rPr>
              <a:t>Es un espacio en el que los profesores aprenden, experimentan, introducen innovaciones y valoran su propio avance.</a:t>
            </a:r>
          </a:p>
          <a:p>
            <a:pPr marL="285750" indent="-285750" algn="just" fontAlgn="base">
              <a:lnSpc>
                <a:spcPct val="115000"/>
              </a:lnSpc>
              <a:spcBef>
                <a:spcPts val="500"/>
              </a:spcBef>
              <a:spcAft>
                <a:spcPts val="79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Bahnschrift" panose="020B0502040204020203" pitchFamily="34" charset="0"/>
                <a:ea typeface="Source Sans Pro"/>
                <a:cs typeface="Times New Roman" panose="02020603050405020304" pitchFamily="18" charset="0"/>
              </a:rPr>
              <a:t>Es un conjunto de docentes que reconoce a su director por su liderazgo pedagógico, su comportamiento ético y su prestigio frente a los padres de familia y la comunidad.</a:t>
            </a:r>
          </a:p>
        </p:txBody>
      </p:sp>
    </p:spTree>
    <p:extLst>
      <p:ext uri="{BB962C8B-B14F-4D97-AF65-F5344CB8AC3E}">
        <p14:creationId xmlns:p14="http://schemas.microsoft.com/office/powerpoint/2010/main" val="7611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38E9D-2BCB-46C5-B23B-86A857D0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9492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Bahnschrift" panose="020B0502040204020203" pitchFamily="34" charset="0"/>
              </a:rPr>
              <a:t>Construir la Nueva Escuela Mexicana</a:t>
            </a:r>
            <a:endParaRPr lang="es-MX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9E19227-EA89-494C-A6E7-3F8C59E7F488}"/>
              </a:ext>
            </a:extLst>
          </p:cNvPr>
          <p:cNvSpPr/>
          <p:nvPr/>
        </p:nvSpPr>
        <p:spPr>
          <a:xfrm>
            <a:off x="353085" y="1419320"/>
            <a:ext cx="8437830" cy="4903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Bef>
                <a:spcPts val="500"/>
              </a:spcBef>
              <a:spcAft>
                <a:spcPts val="790"/>
              </a:spcAft>
            </a:pPr>
            <a:r>
              <a:rPr lang="es-MX" sz="2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Rasgos de la NEM</a:t>
            </a:r>
          </a:p>
          <a:p>
            <a:pPr marL="285750" indent="-285750" algn="just" fontAlgn="base">
              <a:lnSpc>
                <a:spcPct val="115000"/>
              </a:lnSpc>
              <a:spcBef>
                <a:spcPts val="500"/>
              </a:spcBef>
              <a:spcAft>
                <a:spcPts val="790"/>
              </a:spcAft>
              <a:buFont typeface="Wingdings" panose="05000000000000000000" pitchFamily="2" charset="2"/>
              <a:buChar char="ü"/>
            </a:pPr>
            <a:r>
              <a:rPr lang="es-MX" dirty="0">
                <a:latin typeface="Bahnschrift" panose="020B0502040204020203" pitchFamily="34" charset="0"/>
                <a:ea typeface="Source Sans Pro"/>
                <a:cs typeface="Times New Roman" panose="02020603050405020304" pitchFamily="18" charset="0"/>
              </a:rPr>
              <a:t>Es un espacio abierto a todos los aprendices; flexible en el que conviven modelos académicos y modalidades adecuados a los rasgos de los alumnos.</a:t>
            </a:r>
          </a:p>
          <a:p>
            <a:pPr marL="285750" indent="-285750" algn="just" fontAlgn="base">
              <a:lnSpc>
                <a:spcPct val="115000"/>
              </a:lnSpc>
              <a:spcBef>
                <a:spcPts val="500"/>
              </a:spcBef>
              <a:spcAft>
                <a:spcPts val="79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Bahnschrift" panose="020B0502040204020203" pitchFamily="34" charset="0"/>
                <a:ea typeface="Source Sans Pro"/>
                <a:cs typeface="Times New Roman" panose="02020603050405020304" pitchFamily="18" charset="0"/>
              </a:rPr>
              <a:t>En la NEM los planteles tienen amplios márgenes de autonomía para vincularse con los sectores productivos y de negocios a fin de incrementar el potencial de empleabilidad de los alumnos.</a:t>
            </a:r>
          </a:p>
          <a:p>
            <a:pPr marL="285750" indent="-285750" algn="just" fontAlgn="base">
              <a:lnSpc>
                <a:spcPct val="115000"/>
              </a:lnSpc>
              <a:spcBef>
                <a:spcPts val="500"/>
              </a:spcBef>
              <a:spcAft>
                <a:spcPts val="79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Bahnschrift" panose="020B0502040204020203" pitchFamily="34" charset="0"/>
                <a:ea typeface="Source Sans Pro"/>
                <a:cs typeface="Times New Roman" panose="02020603050405020304" pitchFamily="18" charset="0"/>
              </a:rPr>
              <a:t>En la NEM se favorece el desarrollo de las pedagogías de la inclusión y se impulsa la innovación educativa de base tecnológica, el dominio de las tecnologías digitales y de comunicación, así como la movilidad de estudiantes y profesores dentro y fuera del país. </a:t>
            </a:r>
          </a:p>
          <a:p>
            <a:pPr marL="285750" indent="-285750" algn="just" fontAlgn="base">
              <a:lnSpc>
                <a:spcPct val="115000"/>
              </a:lnSpc>
              <a:spcBef>
                <a:spcPts val="500"/>
              </a:spcBef>
              <a:spcAft>
                <a:spcPts val="79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Bahnschrift" panose="020B0502040204020203" pitchFamily="34" charset="0"/>
                <a:ea typeface="Source Sans Pro"/>
                <a:cs typeface="Times New Roman" panose="02020603050405020304" pitchFamily="18" charset="0"/>
              </a:rPr>
              <a:t>La NEM está comprometida con los sectores tradicionalmente excluidos y en rezago por lo que su tarea central es innovar sus prácticas en un marco de creciente flexibilidad y adaptación continua. </a:t>
            </a:r>
            <a:endParaRPr lang="es-MX" b="1" dirty="0">
              <a:latin typeface="Bahnschrift" panose="020B0502040204020203" pitchFamily="34" charset="0"/>
              <a:ea typeface="Source Sans Pr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15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AC147-A4C9-4D7B-AE36-8925ED1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7394"/>
          </a:xfrm>
        </p:spPr>
        <p:txBody>
          <a:bodyPr/>
          <a:lstStyle/>
          <a:p>
            <a:r>
              <a:rPr lang="es-MX" sz="3600" b="1" dirty="0">
                <a:latin typeface="Bahnschrift" panose="020B0502040204020203" pitchFamily="34" charset="0"/>
              </a:rPr>
              <a:t>Reflexiones finales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5D933F-9974-46F2-9EB1-2C89E3256321}"/>
              </a:ext>
            </a:extLst>
          </p:cNvPr>
          <p:cNvSpPr txBox="1"/>
          <p:nvPr/>
        </p:nvSpPr>
        <p:spPr>
          <a:xfrm>
            <a:off x="6668713" y="6231263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i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Gracias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7F1A9A3-7446-4B40-98E8-716D5A88C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573488"/>
              </p:ext>
            </p:extLst>
          </p:nvPr>
        </p:nvGraphicFramePr>
        <p:xfrm>
          <a:off x="520065" y="983672"/>
          <a:ext cx="8103870" cy="550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2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80790-94CF-4737-9BE4-DE813E36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16" y="130676"/>
            <a:ext cx="7886700" cy="6675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Bahnschrift" panose="020B0502040204020203" pitchFamily="34" charset="0"/>
              </a:rPr>
              <a:t>I. Referentes Internacionales relevantes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5C3121A-8051-40C3-B300-CA9F6F2D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3" y="971282"/>
            <a:ext cx="8799226" cy="19204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600" dirty="0"/>
              <a:t>A nivel mundial, la educación se reconoce como un </a:t>
            </a:r>
            <a:r>
              <a:rPr lang="es-MX" sz="1600" b="1" dirty="0"/>
              <a:t>derecho humano fundamental</a:t>
            </a:r>
            <a:r>
              <a:rPr lang="es-MX" sz="1600" dirty="0"/>
              <a:t> y esencial para poder ejercer los demás.</a:t>
            </a:r>
          </a:p>
          <a:p>
            <a:pPr marL="179388" indent="0" algn="just">
              <a:buNone/>
            </a:pPr>
            <a:r>
              <a:rPr lang="es-MX" sz="1600" dirty="0"/>
              <a:t> “La </a:t>
            </a:r>
            <a:r>
              <a:rPr lang="es-MX" sz="1600" b="1" dirty="0"/>
              <a:t>Declaración Universal de los Derechos Humanos </a:t>
            </a:r>
            <a:r>
              <a:rPr lang="es-MX" sz="1600" dirty="0"/>
              <a:t>postula que toda persona tiene derecho a la educación, al señalar que la instrucción elemental debiese ser obligatoria y gratuita y el acceso a los estudios superiores igual para todos, en función de los méritos establecidos” (ONU, 1948; Art. 26)</a:t>
            </a:r>
          </a:p>
          <a:p>
            <a:pPr marL="179388" indent="0" algn="just">
              <a:buNone/>
            </a:pPr>
            <a:r>
              <a:rPr lang="es-MX" sz="1600" dirty="0"/>
              <a:t> “La </a:t>
            </a:r>
            <a:r>
              <a:rPr lang="es-MX" sz="1600" b="1" dirty="0"/>
              <a:t>educación es un eje clave de desarrollo </a:t>
            </a:r>
            <a:r>
              <a:rPr lang="es-MX" sz="1600" dirty="0"/>
              <a:t>que contribuye a conciliar el crecimiento, la equidad y la participación en la sociedad” (UNESCO, 2010)</a:t>
            </a:r>
          </a:p>
          <a:p>
            <a:pPr algn="just"/>
            <a:endParaRPr lang="es-MX" sz="1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A9432A-11E0-4BDC-95F9-A82AB844DCCE}"/>
              </a:ext>
            </a:extLst>
          </p:cNvPr>
          <p:cNvSpPr txBox="1"/>
          <p:nvPr/>
        </p:nvSpPr>
        <p:spPr>
          <a:xfrm>
            <a:off x="318977" y="4172777"/>
            <a:ext cx="251928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/>
              <a:t>Antecedentes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MX" sz="1600" b="1" i="1" dirty="0"/>
              <a:t>Marco de Acción para las Necesidades Educativas Especiales </a:t>
            </a:r>
            <a:r>
              <a:rPr lang="es-MX" sz="1600" dirty="0"/>
              <a:t>(Salamanca, 1994)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3572FD-1361-4D83-8546-70378E870C54}"/>
              </a:ext>
            </a:extLst>
          </p:cNvPr>
          <p:cNvSpPr txBox="1"/>
          <p:nvPr/>
        </p:nvSpPr>
        <p:spPr>
          <a:xfrm>
            <a:off x="3160449" y="3064782"/>
            <a:ext cx="5664574" cy="3323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b="1" dirty="0"/>
              <a:t>Siglo XXI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MX" sz="1400" b="1" i="1" dirty="0"/>
              <a:t>Metas Educativas 2021 (OEI, 2008)</a:t>
            </a:r>
          </a:p>
          <a:p>
            <a:pPr marL="352425" indent="-171450" algn="just">
              <a:buFont typeface="Wingdings" panose="05000000000000000000" pitchFamily="2" charset="2"/>
              <a:buChar char="Ø"/>
            </a:pPr>
            <a:r>
              <a:rPr lang="es-MX" sz="1400" b="1" dirty="0"/>
              <a:t>Meta 2: </a:t>
            </a:r>
            <a:r>
              <a:rPr lang="es-MX" sz="1400" dirty="0"/>
              <a:t>lograr la igualdad educativa y superar toda forma de discriminación en la educación.</a:t>
            </a:r>
          </a:p>
          <a:p>
            <a:pPr marL="352425" indent="-171450" algn="just">
              <a:buFont typeface="Wingdings" panose="05000000000000000000" pitchFamily="2" charset="2"/>
              <a:buChar char="Ø"/>
            </a:pPr>
            <a:r>
              <a:rPr lang="es-MX" sz="1400" b="1" dirty="0"/>
              <a:t>Meta 7: </a:t>
            </a:r>
            <a:r>
              <a:rPr lang="es-MX" sz="1400" dirty="0"/>
              <a:t>ofrecer a todas las personas oportunidades de educación a lo largo de toda la vida.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MX" sz="1400" b="1" i="1" dirty="0"/>
              <a:t>Objetivos de Desarrollo Sostenible (ONU-UNESCO, 2015)</a:t>
            </a:r>
          </a:p>
          <a:p>
            <a:pPr marL="352425" indent="-171450" algn="just">
              <a:buFont typeface="Wingdings" panose="05000000000000000000" pitchFamily="2" charset="2"/>
              <a:buChar char="Ø"/>
            </a:pPr>
            <a:r>
              <a:rPr lang="es-MX" sz="1400" b="1" dirty="0"/>
              <a:t>ODS 4: </a:t>
            </a:r>
            <a:r>
              <a:rPr lang="es-MX" sz="1400" dirty="0"/>
              <a:t>Garantizar una educación inclusiva y equitativa de calidad y promover oportunidades de aprendizaje permanente para todos.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MX" sz="1400" b="1" i="1" dirty="0"/>
              <a:t>Foro internacional de la UNESCO sobre inclusión y equidad en la educación: todas y todos los estudiantes cuentan. Cali, Colombia. (UNESCO, 2019)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/>
              <a:t>Se reafirma el compromiso con la agenda internacional de Derechos  Humanos consignada en los Objetivos de Desarrollo Sostenible de las Naciones Unidas (ODS) y el Marco de Acción de Educación 2030.</a:t>
            </a:r>
          </a:p>
        </p:txBody>
      </p:sp>
    </p:spTree>
    <p:extLst>
      <p:ext uri="{BB962C8B-B14F-4D97-AF65-F5344CB8AC3E}">
        <p14:creationId xmlns:p14="http://schemas.microsoft.com/office/powerpoint/2010/main" val="312251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25503-F787-41E5-B472-EDC51D20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38" y="213940"/>
            <a:ext cx="7886700" cy="7544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2800" b="1" dirty="0">
                <a:latin typeface="Bahnschrift" panose="020B0502040204020203" pitchFamily="34" charset="0"/>
              </a:rPr>
              <a:t>Agenda 2030 para el Desarrollo Sostenible:</a:t>
            </a:r>
            <a:br>
              <a:rPr lang="es-MX" sz="2800" b="1" dirty="0">
                <a:latin typeface="Bahnschrift" panose="020B0502040204020203" pitchFamily="34" charset="0"/>
              </a:rPr>
            </a:br>
            <a:r>
              <a:rPr lang="es-MX" sz="2800" b="1" dirty="0">
                <a:latin typeface="Bahnschrift" panose="020B0502040204020203" pitchFamily="34" charset="0"/>
              </a:rPr>
              <a:t>oportunidades de aprendizaje para todos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236280-22DD-438B-A6D6-7E33D68A4B88}"/>
              </a:ext>
            </a:extLst>
          </p:cNvPr>
          <p:cNvSpPr txBox="1"/>
          <p:nvPr/>
        </p:nvSpPr>
        <p:spPr>
          <a:xfrm>
            <a:off x="3515506" y="1694988"/>
            <a:ext cx="218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Bahnschrift" panose="020B0502040204020203" pitchFamily="34" charset="0"/>
              </a:rPr>
              <a:t>Metas 2030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7B2049AA-A574-4454-B5B2-9A000EEE53AF}"/>
              </a:ext>
            </a:extLst>
          </p:cNvPr>
          <p:cNvGrpSpPr/>
          <p:nvPr/>
        </p:nvGrpSpPr>
        <p:grpSpPr>
          <a:xfrm>
            <a:off x="272994" y="2320119"/>
            <a:ext cx="8598012" cy="4429922"/>
            <a:chOff x="148572" y="1931558"/>
            <a:chExt cx="8598012" cy="4814156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DDFB3733-6BB9-4892-96F1-1C2A10550AF6}"/>
                </a:ext>
              </a:extLst>
            </p:cNvPr>
            <p:cNvSpPr/>
            <p:nvPr/>
          </p:nvSpPr>
          <p:spPr>
            <a:xfrm>
              <a:off x="1860351" y="3006492"/>
              <a:ext cx="1649946" cy="920673"/>
            </a:xfrm>
            <a:custGeom>
              <a:avLst/>
              <a:gdLst>
                <a:gd name="connsiteX0" fmla="*/ 0 w 1626989"/>
                <a:gd name="connsiteY0" fmla="*/ 0 h 903882"/>
                <a:gd name="connsiteX1" fmla="*/ 1626989 w 1626989"/>
                <a:gd name="connsiteY1" fmla="*/ 0 h 903882"/>
                <a:gd name="connsiteX2" fmla="*/ 1626989 w 1626989"/>
                <a:gd name="connsiteY2" fmla="*/ 903882 h 903882"/>
                <a:gd name="connsiteX3" fmla="*/ 0 w 1626989"/>
                <a:gd name="connsiteY3" fmla="*/ 903882 h 903882"/>
                <a:gd name="connsiteX4" fmla="*/ 0 w 1626989"/>
                <a:gd name="connsiteY4" fmla="*/ 0 h 9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989" h="903882">
                  <a:moveTo>
                    <a:pt x="0" y="0"/>
                  </a:moveTo>
                  <a:lnTo>
                    <a:pt x="1626989" y="0"/>
                  </a:lnTo>
                  <a:lnTo>
                    <a:pt x="1626989" y="903882"/>
                  </a:lnTo>
                  <a:lnTo>
                    <a:pt x="0" y="903882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1300" kern="1200">
                <a:solidFill>
                  <a:schemeClr val="tx1"/>
                </a:solidFill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4D30182-9223-4155-A03F-41EB61567333}"/>
                </a:ext>
              </a:extLst>
            </p:cNvPr>
            <p:cNvSpPr/>
            <p:nvPr/>
          </p:nvSpPr>
          <p:spPr>
            <a:xfrm>
              <a:off x="5655226" y="4308939"/>
              <a:ext cx="1704944" cy="920673"/>
            </a:xfrm>
            <a:custGeom>
              <a:avLst/>
              <a:gdLst>
                <a:gd name="connsiteX0" fmla="*/ 0 w 1681222"/>
                <a:gd name="connsiteY0" fmla="*/ 0 h 903882"/>
                <a:gd name="connsiteX1" fmla="*/ 1681222 w 1681222"/>
                <a:gd name="connsiteY1" fmla="*/ 0 h 903882"/>
                <a:gd name="connsiteX2" fmla="*/ 1681222 w 1681222"/>
                <a:gd name="connsiteY2" fmla="*/ 903882 h 903882"/>
                <a:gd name="connsiteX3" fmla="*/ 0 w 1681222"/>
                <a:gd name="connsiteY3" fmla="*/ 903882 h 903882"/>
                <a:gd name="connsiteX4" fmla="*/ 0 w 1681222"/>
                <a:gd name="connsiteY4" fmla="*/ 0 h 9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222" h="903882">
                  <a:moveTo>
                    <a:pt x="0" y="0"/>
                  </a:moveTo>
                  <a:lnTo>
                    <a:pt x="1681222" y="0"/>
                  </a:lnTo>
                  <a:lnTo>
                    <a:pt x="1681222" y="903882"/>
                  </a:lnTo>
                  <a:lnTo>
                    <a:pt x="0" y="903882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1300" kern="1200">
                <a:solidFill>
                  <a:schemeClr val="tx1"/>
                </a:solidFill>
              </a:endParaRP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51A4BEEE-D7B0-4A00-A23F-9EFA04001085}"/>
                </a:ext>
              </a:extLst>
            </p:cNvPr>
            <p:cNvSpPr/>
            <p:nvPr/>
          </p:nvSpPr>
          <p:spPr>
            <a:xfrm>
              <a:off x="3142401" y="1948116"/>
              <a:ext cx="2708348" cy="1381061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80440" tIns="310959" rIns="280441" bIns="31095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dirty="0">
                  <a:solidFill>
                    <a:schemeClr val="tx1"/>
                  </a:solidFill>
                </a:rPr>
                <a:t>Cobertura universal en educación preescolar y de la primera infancia</a:t>
              </a:r>
              <a:endParaRPr lang="es-MX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DC3218F-77A9-4944-A2EC-728A5C830141}"/>
                </a:ext>
              </a:extLst>
            </p:cNvPr>
            <p:cNvSpPr/>
            <p:nvPr/>
          </p:nvSpPr>
          <p:spPr>
            <a:xfrm>
              <a:off x="212527" y="1931558"/>
              <a:ext cx="2708348" cy="1381061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dirty="0">
                  <a:solidFill>
                    <a:schemeClr val="tx1"/>
                  </a:solidFill>
                </a:rPr>
                <a:t>Cobertura universal con calidad en educación básica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4E31C0C6-8B1E-4C2D-B1C5-47C6143180E5}"/>
                </a:ext>
              </a:extLst>
            </p:cNvPr>
            <p:cNvSpPr/>
            <p:nvPr/>
          </p:nvSpPr>
          <p:spPr>
            <a:xfrm>
              <a:off x="6038236" y="1953583"/>
              <a:ext cx="2708348" cy="1381061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80440" tIns="310959" rIns="280441" bIns="31095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dirty="0">
                  <a:solidFill>
                    <a:schemeClr val="tx1"/>
                  </a:solidFill>
                </a:rPr>
                <a:t>Equidad y calidad en la educación técnica y superior</a:t>
              </a:r>
              <a:endParaRPr lang="es-MX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075C20F-A480-41C4-9BEF-355E68845614}"/>
                </a:ext>
              </a:extLst>
            </p:cNvPr>
            <p:cNvSpPr/>
            <p:nvPr/>
          </p:nvSpPr>
          <p:spPr>
            <a:xfrm>
              <a:off x="1616125" y="3113200"/>
              <a:ext cx="2708348" cy="1381061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dirty="0">
                  <a:solidFill>
                    <a:schemeClr val="tx1"/>
                  </a:solidFill>
                </a:rPr>
                <a:t>Competencias para acceder al empleo, trabajo y emprendimiento </a:t>
              </a:r>
              <a:endParaRPr lang="es-MX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D79FB50-C443-488F-9E88-831A3BE8F73C}"/>
                </a:ext>
              </a:extLst>
            </p:cNvPr>
            <p:cNvSpPr/>
            <p:nvPr/>
          </p:nvSpPr>
          <p:spPr>
            <a:xfrm>
              <a:off x="148572" y="4263781"/>
              <a:ext cx="2708348" cy="1381061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80440" tIns="310959" rIns="280441" bIns="31095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dirty="0">
                  <a:solidFill>
                    <a:schemeClr val="tx1"/>
                  </a:solidFill>
                </a:rPr>
                <a:t>Educación para jóvenes y adultos en rezago </a:t>
              </a:r>
              <a:endParaRPr lang="es-MX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41C97D92-3160-4D8B-BCA4-964F407A7CB6}"/>
                </a:ext>
              </a:extLst>
            </p:cNvPr>
            <p:cNvSpPr/>
            <p:nvPr/>
          </p:nvSpPr>
          <p:spPr>
            <a:xfrm>
              <a:off x="4677430" y="3118667"/>
              <a:ext cx="2708348" cy="1381061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dirty="0">
                  <a:solidFill>
                    <a:schemeClr val="tx1"/>
                  </a:solidFill>
                </a:rPr>
                <a:t>Equidad, género y personas en condiciones vulnerables </a:t>
              </a:r>
              <a:endParaRPr lang="es-MX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D46239A0-8E2C-4259-A148-9537B8D7CAA2}"/>
                </a:ext>
              </a:extLst>
            </p:cNvPr>
            <p:cNvSpPr/>
            <p:nvPr/>
          </p:nvSpPr>
          <p:spPr>
            <a:xfrm>
              <a:off x="3150034" y="4250420"/>
              <a:ext cx="2670665" cy="135587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ln w="28575"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80440" tIns="310959" rIns="280441" bIns="31095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dirty="0">
                  <a:solidFill>
                    <a:schemeClr val="tx1"/>
                  </a:solidFill>
                </a:rPr>
                <a:t>Educación para el desarrollo sostenible</a:t>
              </a:r>
              <a:endParaRPr lang="es-MX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3B63FA0-94C4-453D-BCAE-3F9C0C8D5617}"/>
                </a:ext>
              </a:extLst>
            </p:cNvPr>
            <p:cNvSpPr/>
            <p:nvPr/>
          </p:nvSpPr>
          <p:spPr>
            <a:xfrm>
              <a:off x="6002381" y="4308939"/>
              <a:ext cx="2670665" cy="135587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80440" tIns="310959" rIns="280441" bIns="31095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dirty="0">
                  <a:solidFill>
                    <a:schemeClr val="tx1"/>
                  </a:solidFill>
                </a:rPr>
                <a:t>Infraestructura escolar adecuada e incluyente </a:t>
              </a:r>
              <a:endParaRPr lang="es-MX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AE6DF3E-33D9-469E-97D7-A01D614A3104}"/>
                </a:ext>
              </a:extLst>
            </p:cNvPr>
            <p:cNvSpPr/>
            <p:nvPr/>
          </p:nvSpPr>
          <p:spPr>
            <a:xfrm>
              <a:off x="1663070" y="5389841"/>
              <a:ext cx="2670665" cy="135587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80440" tIns="310959" rIns="280441" bIns="31095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dirty="0">
                  <a:solidFill>
                    <a:schemeClr val="tx1"/>
                  </a:solidFill>
                </a:rPr>
                <a:t>Aumento de becas en educación superior</a:t>
              </a:r>
              <a:endParaRPr lang="es-MX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5A7494D4-3305-408A-8EBE-D033431FD5BD}"/>
                </a:ext>
              </a:extLst>
            </p:cNvPr>
            <p:cNvSpPr/>
            <p:nvPr/>
          </p:nvSpPr>
          <p:spPr>
            <a:xfrm>
              <a:off x="4515417" y="5389841"/>
              <a:ext cx="2670665" cy="135587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80440" tIns="310959" rIns="280441" bIns="31095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dirty="0">
                  <a:solidFill>
                    <a:schemeClr val="tx1"/>
                  </a:solidFill>
                </a:rPr>
                <a:t>Aumento de la oferta de docentes calificados</a:t>
              </a:r>
              <a:endParaRPr lang="es-MX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4A078910-B41D-4DA0-982B-D6614103EADE}"/>
              </a:ext>
            </a:extLst>
          </p:cNvPr>
          <p:cNvSpPr/>
          <p:nvPr/>
        </p:nvSpPr>
        <p:spPr>
          <a:xfrm>
            <a:off x="114722" y="1102591"/>
            <a:ext cx="8914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El objetivo 4 busca garantizar una educación inclusiva y equitativa de calidad y promover oportunidades de aprendizaje permanente para todos a través de 10 metas.</a:t>
            </a:r>
          </a:p>
        </p:txBody>
      </p:sp>
    </p:spTree>
    <p:extLst>
      <p:ext uri="{BB962C8B-B14F-4D97-AF65-F5344CB8AC3E}">
        <p14:creationId xmlns:p14="http://schemas.microsoft.com/office/powerpoint/2010/main" val="352516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BDEAE-F01E-45DA-9633-600D27D3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181779"/>
            <a:ext cx="8580473" cy="9346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2800" b="1" dirty="0">
                <a:latin typeface="Bahnschrift" panose="020B0502040204020203" pitchFamily="34" charset="0"/>
              </a:rPr>
              <a:t>II. Los rostros de la desigualdad y la exclusión educativa en México: </a:t>
            </a:r>
            <a:br>
              <a:rPr lang="es-MX" sz="2800" b="1" dirty="0">
                <a:latin typeface="Bahnschrift" panose="020B0502040204020203" pitchFamily="34" charset="0"/>
              </a:rPr>
            </a:br>
            <a:r>
              <a:rPr lang="es-MX" sz="2400" b="1" dirty="0">
                <a:latin typeface="Bahnschrift" panose="020B0502040204020203" pitchFamily="34" charset="0"/>
              </a:rPr>
              <a:t>Niñas, niños y adolescentes fuera de la escuela</a:t>
            </a:r>
            <a:endParaRPr lang="es-MX" sz="2800" b="1" dirty="0">
              <a:latin typeface="Bahnschrift" panose="020B05020402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AC409-FB8A-4BA9-800B-C3CB4BCB7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97" y="1361930"/>
            <a:ext cx="8757606" cy="180657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1800" dirty="0"/>
              <a:t>En 2015, poco menos de 4.8 millones de habitantes de entre 3 y 17 años no asistía a la escuela.</a:t>
            </a:r>
          </a:p>
          <a:p>
            <a:pPr algn="just"/>
            <a:r>
              <a:rPr lang="es-MX" sz="1800" dirty="0"/>
              <a:t>La asistencia a la educación primaria (6 a 11 años) es prácticamente universal, pero se aprecia una inasistencia importante entre quienes tienen alguna discapacidad. </a:t>
            </a:r>
          </a:p>
          <a:p>
            <a:pPr algn="just"/>
            <a:r>
              <a:rPr lang="es-MX" sz="1800" dirty="0"/>
              <a:t>A partir de los 12 años la tasa de asistencia disminuye con la edad, sobre todo entre la población en condiciones de vulnerabilidad.</a:t>
            </a:r>
          </a:p>
        </p:txBody>
      </p:sp>
      <p:graphicFrame>
        <p:nvGraphicFramePr>
          <p:cNvPr id="4" name="6 Tabla">
            <a:extLst>
              <a:ext uri="{FF2B5EF4-FFF2-40B4-BE49-F238E27FC236}">
                <a16:creationId xmlns:a16="http://schemas.microsoft.com/office/drawing/2014/main" id="{7E9A3E68-191E-472D-BFBF-D479CDEF4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489176"/>
              </p:ext>
            </p:extLst>
          </p:nvPr>
        </p:nvGraphicFramePr>
        <p:xfrm>
          <a:off x="422179" y="3304579"/>
          <a:ext cx="8299639" cy="3170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2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418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</a:rPr>
                        <a:t>Edad Típica para cursar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</a:rPr>
                        <a:t> el nivel educativo</a:t>
                      </a:r>
                      <a:endParaRPr lang="es-MX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NFE  CDMX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Comparativo País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6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</a:rPr>
                        <a:t>NFE</a:t>
                      </a:r>
                      <a:endParaRPr lang="es-MX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</a:rPr>
                        <a:t>Población del grupo de edad</a:t>
                      </a:r>
                      <a:endParaRPr lang="es-MX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</a:rPr>
                        <a:t>% de no Asistencia CDMX</a:t>
                      </a:r>
                      <a:endParaRPr lang="es-MX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</a:rPr>
                        <a:t>% de no Asistencia México</a:t>
                      </a:r>
                      <a:endParaRPr lang="es-MX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En edad preescolar</a:t>
                      </a:r>
                    </a:p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  (3-5 años) 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96,596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244,431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40%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57%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 En edad escolar primaria</a:t>
                      </a:r>
                    </a:p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  (6-11 años) 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11,808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726,607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2%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2%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 En edad escolar secundaria</a:t>
                      </a:r>
                    </a:p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  (12-14 años) 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12,733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365,021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3%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7%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En edad de media superior</a:t>
                      </a:r>
                    </a:p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  (15-17 años) 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62,560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309,892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20%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36%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1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Total 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183,697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1,645,951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11%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effectLst/>
                        </a:rPr>
                        <a:t>17% 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C47DB67-B61A-49BD-8793-0F8DA6E5FC5D}"/>
              </a:ext>
            </a:extLst>
          </p:cNvPr>
          <p:cNvSpPr txBox="1"/>
          <p:nvPr/>
        </p:nvSpPr>
        <p:spPr>
          <a:xfrm>
            <a:off x="517814" y="6510196"/>
            <a:ext cx="8099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Cálculos a partir de la Encuesta Intercensal 2015, INEGI.</a:t>
            </a:r>
          </a:p>
        </p:txBody>
      </p:sp>
    </p:spTree>
    <p:extLst>
      <p:ext uri="{BB962C8B-B14F-4D97-AF65-F5344CB8AC3E}">
        <p14:creationId xmlns:p14="http://schemas.microsoft.com/office/powerpoint/2010/main" val="329604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627621-FCCF-462E-AA07-3715EB2A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70" y="227687"/>
            <a:ext cx="7886700" cy="5642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2800" b="1" dirty="0">
                <a:latin typeface="Bahnschrift" panose="020B0502040204020203" pitchFamily="34" charset="0"/>
              </a:rPr>
              <a:t>Niñas, niños y adolescentes fuera de la escuela</a:t>
            </a:r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987826B3-21D1-4C46-9676-7987F51DB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563" y="942442"/>
            <a:ext cx="32451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 b="1" dirty="0">
                <a:latin typeface="Bahnschrift" panose="020B0502040204020203" pitchFamily="34" charset="0"/>
                <a:ea typeface="+mj-ea"/>
                <a:cs typeface="+mj-cs"/>
              </a:rPr>
              <a:t>Porcentaje de niñas, niños y adolescentes  fuera de la escuela en México, según quintiles de ingresos de los hogares</a:t>
            </a:r>
          </a:p>
        </p:txBody>
      </p:sp>
      <p:graphicFrame>
        <p:nvGraphicFramePr>
          <p:cNvPr id="6" name="6 Gráfico">
            <a:extLst>
              <a:ext uri="{FF2B5EF4-FFF2-40B4-BE49-F238E27FC236}">
                <a16:creationId xmlns:a16="http://schemas.microsoft.com/office/drawing/2014/main" id="{F449A68E-83A0-4EE6-9E79-7C0E83D034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041796"/>
              </p:ext>
            </p:extLst>
          </p:nvPr>
        </p:nvGraphicFramePr>
        <p:xfrm>
          <a:off x="204331" y="2047040"/>
          <a:ext cx="3439622" cy="404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4170025" imgH="3036071" progId="Excel.Chart.8">
                  <p:embed/>
                </p:oleObj>
              </mc:Choice>
              <mc:Fallback>
                <p:oleObj r:id="rId3" imgW="4170025" imgH="3036071" progId="Excel.Chart.8">
                  <p:embed/>
                  <p:pic>
                    <p:nvPicPr>
                      <p:cNvPr id="15364" name="6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31" y="2047040"/>
                        <a:ext cx="3439622" cy="4046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B4D0EA7D-030F-4A8E-9B03-CBD4D089BB92}"/>
              </a:ext>
            </a:extLst>
          </p:cNvPr>
          <p:cNvSpPr/>
          <p:nvPr/>
        </p:nvSpPr>
        <p:spPr>
          <a:xfrm>
            <a:off x="3862316" y="1035493"/>
            <a:ext cx="5077353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2400" dirty="0"/>
              <a:t>En las áreas rurales la inasistencia es mayor (17.1%) que en las áreas urbanas (13.5%).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2400" dirty="0"/>
              <a:t>Casi 2.5 millones de niñas y niños en pobreza no asisten a la escuela, poco más de medio millón de niños indígenas no tienen acceso a la escuela y aproximadamente 208,000 niños con discapacidad enfrentan mayores retos para acceder a la educación obligatoria. (INEE, 2019)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2400" dirty="0"/>
              <a:t>La cobertura de los servicios educativos por decil de ingreso varia significativamente, en particular en los niveles medio superior y superior.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4B6FA2C-75A7-485D-B158-ABD91B81E926}"/>
              </a:ext>
            </a:extLst>
          </p:cNvPr>
          <p:cNvSpPr/>
          <p:nvPr/>
        </p:nvSpPr>
        <p:spPr>
          <a:xfrm>
            <a:off x="204329" y="6093288"/>
            <a:ext cx="34396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/>
              <a:t>Cálculos con base en la Encuesta Intercensal 2015 y  la Encuesta Nacional de Ingresos y Gastos de los Hogares 2016 (INEGI)</a:t>
            </a:r>
          </a:p>
        </p:txBody>
      </p:sp>
    </p:spTree>
    <p:extLst>
      <p:ext uri="{BB962C8B-B14F-4D97-AF65-F5344CB8AC3E}">
        <p14:creationId xmlns:p14="http://schemas.microsoft.com/office/powerpoint/2010/main" val="67679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0F6E2-FF10-4414-AF92-B359082A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07" y="82385"/>
            <a:ext cx="8210550" cy="1006474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latin typeface="Bahnschrift" panose="020B0502040204020203" pitchFamily="34" charset="0"/>
              </a:rPr>
              <a:t>Las trayectorias educativas: </a:t>
            </a:r>
            <a:br>
              <a:rPr lang="es-MX" sz="2800" b="1" dirty="0">
                <a:latin typeface="Bahnschrift" panose="020B0502040204020203" pitchFamily="34" charset="0"/>
              </a:rPr>
            </a:br>
            <a:r>
              <a:rPr lang="es-MX" sz="2800" b="1" dirty="0">
                <a:latin typeface="Bahnschrift" panose="020B0502040204020203" pitchFamily="34" charset="0"/>
              </a:rPr>
              <a:t>El tránsito de la secundaria a la media superior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B5FB34E-755D-4C3C-B27A-D6A8584E9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" y="1116152"/>
            <a:ext cx="4816116" cy="568725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800" b="1" dirty="0"/>
              <a:t>La obligatoriedad de la EMS no ha resuelto las desigualdades </a:t>
            </a:r>
            <a:r>
              <a:rPr lang="es-MX" sz="1800" dirty="0"/>
              <a:t>sociales y educativas existentes entre la población:</a:t>
            </a:r>
          </a:p>
          <a:p>
            <a:pPr marL="71278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1800" dirty="0"/>
              <a:t>Condiciones socioeconómicas complejas</a:t>
            </a:r>
          </a:p>
          <a:p>
            <a:pPr marL="71278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1800" dirty="0"/>
              <a:t>Capitales culturales dispares</a:t>
            </a:r>
          </a:p>
          <a:p>
            <a:pPr marL="71278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1800" dirty="0"/>
              <a:t>Disponibilidad y accesibilidad diferencial de los servicios educativos</a:t>
            </a:r>
          </a:p>
          <a:p>
            <a:pPr marL="71278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1800" dirty="0"/>
              <a:t>Trayectorias estudiantiles discontinuas y diversas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800" dirty="0"/>
              <a:t>Del 2008 al 2014, el porcentaje de jóvenes con acceso a la EMS incrementó de 53% a 61%. Sin embargo, </a:t>
            </a:r>
            <a:r>
              <a:rPr lang="es-MX" sz="1800" b="1" dirty="0"/>
              <a:t>dicho incremento no implicó una redistribución de las oportunidades a favor de los jóvenes de menores recursos económicos</a:t>
            </a:r>
            <a:r>
              <a:rPr lang="es-MX" sz="1800" dirty="0"/>
              <a:t>.  En la EMS las desigualdades por niveles de ingreso de los hogares permanecieron prácticamente constantes. (Solís, 2015)</a:t>
            </a:r>
          </a:p>
          <a:p>
            <a:pPr marL="31115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MX" sz="1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120D47-0DFA-49D6-B486-73229EA2D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137" y="1170744"/>
            <a:ext cx="4051842" cy="560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9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26EF3-B367-48D2-8D6F-67586F6C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1" y="105057"/>
            <a:ext cx="7886700" cy="830102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latin typeface="Bahnschrift" panose="020B0502040204020203" pitchFamily="34" charset="0"/>
              </a:rPr>
              <a:t>Las trayectorias educativas: </a:t>
            </a:r>
            <a:br>
              <a:rPr lang="es-MX" sz="2800" b="1" dirty="0">
                <a:latin typeface="Bahnschrift" panose="020B0502040204020203" pitchFamily="34" charset="0"/>
              </a:rPr>
            </a:br>
            <a:r>
              <a:rPr lang="es-MX" sz="2800" b="1" dirty="0">
                <a:latin typeface="Bahnschrift" panose="020B0502040204020203" pitchFamily="34" charset="0"/>
              </a:rPr>
              <a:t>El tránsito de la secundaria a la media superior</a:t>
            </a:r>
            <a:endParaRPr lang="es-MX" sz="2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0B9C55C-5CB3-4C73-BC2B-0DA2D9B0E38F}"/>
              </a:ext>
            </a:extLst>
          </p:cNvPr>
          <p:cNvSpPr/>
          <p:nvPr/>
        </p:nvSpPr>
        <p:spPr>
          <a:xfrm>
            <a:off x="0" y="6559314"/>
            <a:ext cx="8199120" cy="2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800"/>
              </a:spcAft>
            </a:pP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Malgun Gothic" panose="020B0503020000020004" pitchFamily="34" charset="-127"/>
                <a:cs typeface="Malgun Gothic Semilight" panose="020B0502040204020203" pitchFamily="34" charset="-128"/>
              </a:rPr>
              <a:t>Elaboración propia con información de la estadística educativa de la Secretaría de Educación Pública, varios años.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A42DA3E-A687-4FB6-A8C0-6B32A8AE2583}"/>
              </a:ext>
            </a:extLst>
          </p:cNvPr>
          <p:cNvSpPr/>
          <p:nvPr/>
        </p:nvSpPr>
        <p:spPr>
          <a:xfrm>
            <a:off x="0" y="964975"/>
            <a:ext cx="9033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ea typeface="Malgun Gothic" panose="020B0503020000020004" pitchFamily="34" charset="-127"/>
                <a:cs typeface="Malgun Gothic Semilight" panose="020B0502040204020203" pitchFamily="34" charset="-128"/>
              </a:rPr>
              <a:t>La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ea typeface="Malgun Gothic" panose="020B0503020000020004" pitchFamily="34" charset="-127"/>
                <a:cs typeface="Malgun Gothic Semilight" panose="020B0502040204020203" pitchFamily="34" charset="-128"/>
              </a:rPr>
              <a:t>tasa neta de cobertura de EMS aumentó de 47% a 62%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ea typeface="Malgun Gothic" panose="020B0503020000020004" pitchFamily="34" charset="-127"/>
                <a:cs typeface="Malgun Gothic Semilight" panose="020B0502040204020203" pitchFamily="34" charset="-128"/>
              </a:rPr>
              <a:t>en los últimos diez años que r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epresenta un crecimiento absoluto en la matrícula de un poco más de un millón cien mil alumnos.</a:t>
            </a:r>
          </a:p>
          <a:p>
            <a:pPr marL="285750" indent="-200025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INEE (2018), con base en la Encuesta Intercensal 2015, calculó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tasa de asistencia de la población de 15 a 17 años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el antecedente de secundaria terminada para cursar la educación media superior en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78.2%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E43327-A8D6-4A4F-827D-5E9E25925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7" y="2873099"/>
            <a:ext cx="6673434" cy="36862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B88EDF-79CA-4DF3-9BC9-B65EB1C9B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030" y="3867163"/>
            <a:ext cx="2334970" cy="221913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35E709A-CEB0-4457-8744-A5E4504A005C}"/>
              </a:ext>
            </a:extLst>
          </p:cNvPr>
          <p:cNvSpPr/>
          <p:nvPr/>
        </p:nvSpPr>
        <p:spPr>
          <a:xfrm>
            <a:off x="1088636" y="2749117"/>
            <a:ext cx="7391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Tasa neta y cobertura bruta de población de 15 a 17 años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Ciclos escolares 2008-09 al 2017-18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2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91133D2-A725-444D-A952-0A8BE1B8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8" y="157307"/>
            <a:ext cx="7886700" cy="798657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latin typeface="Bahnschrift" panose="020B0502040204020203" pitchFamily="34" charset="0"/>
              </a:rPr>
              <a:t>Las trayectorias educativas: </a:t>
            </a:r>
            <a:br>
              <a:rPr lang="es-MX" sz="2800" b="1" dirty="0">
                <a:latin typeface="Bahnschrift" panose="020B0502040204020203" pitchFamily="34" charset="0"/>
              </a:rPr>
            </a:br>
            <a:r>
              <a:rPr lang="es-MX" sz="2800" b="1" dirty="0">
                <a:latin typeface="Bahnschrift" panose="020B0502040204020203" pitchFamily="34" charset="0"/>
              </a:rPr>
              <a:t>El tránsito de la secundaria a la media superior</a:t>
            </a:r>
            <a:endParaRPr lang="es-MX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45EEB2-3DD1-4BF2-A324-7E7DA1BC7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3" y="2237498"/>
            <a:ext cx="8333954" cy="425537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706EC06-F8F0-4DA7-9C61-152A7BD1AB81}"/>
              </a:ext>
            </a:extLst>
          </p:cNvPr>
          <p:cNvSpPr/>
          <p:nvPr/>
        </p:nvSpPr>
        <p:spPr>
          <a:xfrm>
            <a:off x="84857" y="955964"/>
            <a:ext cx="8820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MX" sz="1600" dirty="0"/>
              <a:t>Sólo el 27% de los jóvenes de 15 a 18 años se encuentran cursando el grado educativo que le corresponde según su edad y adquiriendo los aprendizajes mínimos necesarios al término de la EMS.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MX" sz="1600" dirty="0"/>
              <a:t>Por su edad y las pocas competencias con las que cuentan, la mayoría de los jóvenes que se encuentran trabajando lo hacen en el sector informal y cerca de la mitad (40%) reciben ingresos  bajos. 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66188AC-8AA1-4EB4-9C4E-EE90734413D3}"/>
              </a:ext>
            </a:extLst>
          </p:cNvPr>
          <p:cNvSpPr/>
          <p:nvPr/>
        </p:nvSpPr>
        <p:spPr>
          <a:xfrm>
            <a:off x="84857" y="6496020"/>
            <a:ext cx="9059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/>
              <a:t>Fuente: elaboración propia con base en ENOE 2016.III, INEGI. *En base a los resultados PLANEA2 matemáticas de terminación de la Educación Media Superior disponible en </a:t>
            </a:r>
            <a:r>
              <a:rPr lang="es-MX" sz="800" u="sng" dirty="0">
                <a:hlinkClick r:id="rId3"/>
              </a:rPr>
              <a:t>http://planea.sep.gob.mx/content/general/docs/2018/PlaneaDocumentoRector18.pdf</a:t>
            </a:r>
            <a:r>
              <a:rPr lang="es-MX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043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2359</Words>
  <Application>Microsoft Office PowerPoint</Application>
  <PresentationFormat>Presentación en pantalla (4:3)</PresentationFormat>
  <Paragraphs>266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Bahnschrift</vt:lpstr>
      <vt:lpstr>Bahnschrift SemiBold</vt:lpstr>
      <vt:lpstr>Calibri</vt:lpstr>
      <vt:lpstr>Calibri Light</vt:lpstr>
      <vt:lpstr>Wingdings</vt:lpstr>
      <vt:lpstr>Tema de Office</vt:lpstr>
      <vt:lpstr>Microsoft Excel Chart</vt:lpstr>
      <vt:lpstr>Inclusión Educativa: Nuevos referentes y desafíos</vt:lpstr>
      <vt:lpstr>Contenido</vt:lpstr>
      <vt:lpstr>I. Referentes Internacionales relevantes</vt:lpstr>
      <vt:lpstr>Agenda 2030 para el Desarrollo Sostenible: oportunidades de aprendizaje para todos</vt:lpstr>
      <vt:lpstr>II. Los rostros de la desigualdad y la exclusión educativa en México:  Niñas, niños y adolescentes fuera de la escuela</vt:lpstr>
      <vt:lpstr>Niñas, niños y adolescentes fuera de la escuela</vt:lpstr>
      <vt:lpstr>Las trayectorias educativas:  El tránsito de la secundaria a la media superior</vt:lpstr>
      <vt:lpstr>Las trayectorias educativas:  El tránsito de la secundaria a la media superior</vt:lpstr>
      <vt:lpstr>Las trayectorias educativas:  El tránsito de la secundaria a la media superior</vt:lpstr>
      <vt:lpstr>III. Nuevos Enfoques, Nuevos Retos: Comprender para Incluir y retener</vt:lpstr>
      <vt:lpstr>III. Nuevos Enfoques, Nuevos Retos: Comprender para Incluir y retener</vt:lpstr>
      <vt:lpstr>IV. Un ejemplo: Las trayectorias educativas de los adolescentes y los jóvenes en la EMS  COLBACH 2013-2017)</vt:lpstr>
      <vt:lpstr>Percepción de los alumnos sobre las prácticas docentes Encuesta de Tránsito del 2º al 3º semestre Generaciones  2013B “0” y  2015B “2”</vt:lpstr>
      <vt:lpstr>Percepción de los alumnos sobre dispositivos de acompañamiento Encuesta de Tránsito del 2º al 3º semestre Generaciones  2013B “0” y  2015B “2”</vt:lpstr>
      <vt:lpstr>Tiempo de traslado y medio de transporte empleado Generaciones  2010-2013 a 2014-2017</vt:lpstr>
      <vt:lpstr>Seguridad y Ambientes Escolares Generaciones  2010-2013 a 2014-2017</vt:lpstr>
      <vt:lpstr>Las oportunidades educativas para los jóvenes Más egresados; el desafío del tránsito</vt:lpstr>
      <vt:lpstr>Las oportunidades educativas para los jóvenes Más egresados; el desafío del tránsito</vt:lpstr>
      <vt:lpstr>Las oportunidades educativas para los jóvenes: La Educación Media Superior en México</vt:lpstr>
      <vt:lpstr>IV. Construir la Nueva Escuela Mexicana</vt:lpstr>
      <vt:lpstr>Construir la Nueva Escuela Mexicana</vt:lpstr>
      <vt:lpstr>Reflexiones finales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Lolis</dc:creator>
  <cp:lastModifiedBy>Lolis</cp:lastModifiedBy>
  <cp:revision>58</cp:revision>
  <dcterms:created xsi:type="dcterms:W3CDTF">2019-10-16T00:29:43Z</dcterms:created>
  <dcterms:modified xsi:type="dcterms:W3CDTF">2019-10-18T17:11:33Z</dcterms:modified>
</cp:coreProperties>
</file>